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6" r:id="rId2"/>
    <p:sldId id="274" r:id="rId3"/>
    <p:sldId id="310" r:id="rId4"/>
    <p:sldId id="312" r:id="rId5"/>
    <p:sldId id="315" r:id="rId6"/>
    <p:sldId id="300" r:id="rId7"/>
    <p:sldId id="301" r:id="rId8"/>
    <p:sldId id="343" r:id="rId9"/>
    <p:sldId id="278" r:id="rId10"/>
    <p:sldId id="316" r:id="rId11"/>
    <p:sldId id="322" r:id="rId12"/>
    <p:sldId id="320" r:id="rId13"/>
    <p:sldId id="321" r:id="rId14"/>
    <p:sldId id="269" r:id="rId15"/>
    <p:sldId id="280" r:id="rId16"/>
    <p:sldId id="282" r:id="rId17"/>
    <p:sldId id="333" r:id="rId18"/>
    <p:sldId id="281" r:id="rId19"/>
    <p:sldId id="292" r:id="rId20"/>
    <p:sldId id="332" r:id="rId21"/>
    <p:sldId id="288" r:id="rId22"/>
    <p:sldId id="285" r:id="rId23"/>
    <p:sldId id="289" r:id="rId24"/>
    <p:sldId id="340" r:id="rId25"/>
    <p:sldId id="323" r:id="rId26"/>
    <p:sldId id="344" r:id="rId27"/>
    <p:sldId id="324" r:id="rId28"/>
    <p:sldId id="339" r:id="rId29"/>
    <p:sldId id="306" r:id="rId30"/>
    <p:sldId id="345" r:id="rId31"/>
    <p:sldId id="325" r:id="rId32"/>
    <p:sldId id="311" r:id="rId33"/>
    <p:sldId id="305" r:id="rId34"/>
    <p:sldId id="307" r:id="rId35"/>
    <p:sldId id="302" r:id="rId36"/>
    <p:sldId id="304" r:id="rId37"/>
    <p:sldId id="290" r:id="rId38"/>
    <p:sldId id="342" r:id="rId39"/>
    <p:sldId id="28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/>
    <p:restoredTop sz="94696"/>
  </p:normalViewPr>
  <p:slideViewPr>
    <p:cSldViewPr snapToGrid="0">
      <p:cViewPr varScale="1">
        <p:scale>
          <a:sx n="100" d="100"/>
          <a:sy n="100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03BFB-B8D9-4B17-A522-C85B51A1010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581B716-5F73-44BF-B180-F701919226BC}">
      <dgm:prSet phldrT="[Text]"/>
      <dgm:spPr/>
      <dgm:t>
        <a:bodyPr/>
        <a:lstStyle/>
        <a:p>
          <a:r>
            <a:rPr lang="az-Latn-AZ" dirty="0"/>
            <a:t>Antikoaqulyantı kəs</a:t>
          </a:r>
          <a:endParaRPr lang="en-US" dirty="0"/>
        </a:p>
      </dgm:t>
    </dgm:pt>
    <dgm:pt modelId="{8CF87B76-34C1-421B-9158-424F5A031C42}" type="parTrans" cxnId="{B7ADFFB7-4BBB-4171-A79A-5E2F97B14C6F}">
      <dgm:prSet/>
      <dgm:spPr/>
      <dgm:t>
        <a:bodyPr/>
        <a:lstStyle/>
        <a:p>
          <a:endParaRPr lang="en-US"/>
        </a:p>
      </dgm:t>
    </dgm:pt>
    <dgm:pt modelId="{BD4D7320-225A-467C-B68D-220B7831ED65}" type="sibTrans" cxnId="{B7ADFFB7-4BBB-4171-A79A-5E2F97B14C6F}">
      <dgm:prSet/>
      <dgm:spPr/>
      <dgm:t>
        <a:bodyPr/>
        <a:lstStyle/>
        <a:p>
          <a:endParaRPr lang="en-US"/>
        </a:p>
      </dgm:t>
    </dgm:pt>
    <dgm:pt modelId="{5B2703D0-BC20-4FCA-91D1-28230BC8EDC6}">
      <dgm:prSet phldrT="[Text]"/>
      <dgm:spPr/>
      <dgm:t>
        <a:bodyPr/>
        <a:lstStyle/>
        <a:p>
          <a:r>
            <a:rPr lang="az-Latn-AZ" dirty="0"/>
            <a:t>Kardiovaskulyar və renal yetməzliyi aradan qaldırmaq üçün maye yüklə</a:t>
          </a:r>
          <a:endParaRPr lang="en-US" dirty="0"/>
        </a:p>
      </dgm:t>
    </dgm:pt>
    <dgm:pt modelId="{A2916EB4-F922-4DD1-8009-5259CF212FCF}" type="parTrans" cxnId="{9ED70DBB-AC80-49B3-86E7-83221A84D4B7}">
      <dgm:prSet/>
      <dgm:spPr/>
      <dgm:t>
        <a:bodyPr/>
        <a:lstStyle/>
        <a:p>
          <a:endParaRPr lang="en-US"/>
        </a:p>
      </dgm:t>
    </dgm:pt>
    <dgm:pt modelId="{D1C791ED-C3DE-4B27-94CA-AB52AE0CF579}" type="sibTrans" cxnId="{9ED70DBB-AC80-49B3-86E7-83221A84D4B7}">
      <dgm:prSet/>
      <dgm:spPr/>
      <dgm:t>
        <a:bodyPr/>
        <a:lstStyle/>
        <a:p>
          <a:endParaRPr lang="en-US"/>
        </a:p>
      </dgm:t>
    </dgm:pt>
    <dgm:pt modelId="{A4EB9D1F-1C6D-4042-9B78-2C83D025FCB3}">
      <dgm:prSet phldrT="[Text]"/>
      <dgm:spPr/>
      <dgm:t>
        <a:bodyPr/>
        <a:lstStyle/>
        <a:p>
          <a:r>
            <a:rPr lang="az-Latn-AZ" dirty="0"/>
            <a:t>Qan testləri: ( Hgb, PLT, böyrək qaraciyər sınaqları, PT, aPTT, YOAK-plazma səviyyəsi) bax</a:t>
          </a:r>
          <a:endParaRPr lang="en-US" dirty="0"/>
        </a:p>
      </dgm:t>
    </dgm:pt>
    <dgm:pt modelId="{9F7EE408-8B39-4BDE-9738-D715B9567355}" type="parTrans" cxnId="{2F00CCEE-C816-4774-A135-11F0FBB74388}">
      <dgm:prSet/>
      <dgm:spPr/>
      <dgm:t>
        <a:bodyPr/>
        <a:lstStyle/>
        <a:p>
          <a:endParaRPr lang="en-US"/>
        </a:p>
      </dgm:t>
    </dgm:pt>
    <dgm:pt modelId="{07913361-B1C4-4457-85AE-1AA2449C25E4}" type="sibTrans" cxnId="{2F00CCEE-C816-4774-A135-11F0FBB74388}">
      <dgm:prSet/>
      <dgm:spPr/>
      <dgm:t>
        <a:bodyPr/>
        <a:lstStyle/>
        <a:p>
          <a:endParaRPr lang="en-US"/>
        </a:p>
      </dgm:t>
    </dgm:pt>
    <dgm:pt modelId="{09038144-C3F4-4543-96F0-9B542B8D50C7}">
      <dgm:prSet/>
      <dgm:spPr/>
      <dgm:t>
        <a:bodyPr/>
        <a:lstStyle/>
        <a:p>
          <a:r>
            <a:rPr lang="az-Latn-AZ" dirty="0"/>
            <a:t>Ehtiyac halında Er.kütlə, Trombositar kütlə, tdP,  traneksam turşusu köçür</a:t>
          </a:r>
          <a:endParaRPr lang="en-US" dirty="0"/>
        </a:p>
      </dgm:t>
    </dgm:pt>
    <dgm:pt modelId="{B1E9240E-3C81-465D-B276-CC29FE66089F}" type="parTrans" cxnId="{92E602C1-5FC5-4FC1-93B2-6F799D82CC62}">
      <dgm:prSet/>
      <dgm:spPr/>
      <dgm:t>
        <a:bodyPr/>
        <a:lstStyle/>
        <a:p>
          <a:endParaRPr lang="en-US"/>
        </a:p>
      </dgm:t>
    </dgm:pt>
    <dgm:pt modelId="{DEF6BF83-4569-4D5E-8AF4-DEE12B61F06D}" type="sibTrans" cxnId="{92E602C1-5FC5-4FC1-93B2-6F799D82CC62}">
      <dgm:prSet/>
      <dgm:spPr/>
      <dgm:t>
        <a:bodyPr/>
        <a:lstStyle/>
        <a:p>
          <a:endParaRPr lang="en-US"/>
        </a:p>
      </dgm:t>
    </dgm:pt>
    <dgm:pt modelId="{A2DC6CEB-5745-4B63-B58F-5D26965C7F06}">
      <dgm:prSet/>
      <dgm:spPr/>
      <dgm:t>
        <a:bodyPr/>
        <a:lstStyle/>
        <a:p>
          <a:r>
            <a:rPr lang="az-Latn-AZ" dirty="0"/>
            <a:t>Lokal hemostatik proesdur ( endoskopik, invaziv və ya cərrahi müdaxilə) düşün</a:t>
          </a:r>
          <a:endParaRPr lang="en-US" dirty="0"/>
        </a:p>
      </dgm:t>
    </dgm:pt>
    <dgm:pt modelId="{F5F4631B-F388-45B9-A2D7-46AF01955692}" type="parTrans" cxnId="{87A47CF0-B10C-421B-8299-8A7100CAC8D4}">
      <dgm:prSet/>
      <dgm:spPr/>
      <dgm:t>
        <a:bodyPr/>
        <a:lstStyle/>
        <a:p>
          <a:endParaRPr lang="en-US"/>
        </a:p>
      </dgm:t>
    </dgm:pt>
    <dgm:pt modelId="{01B83368-3853-4AED-A394-DF65C39C600A}" type="sibTrans" cxnId="{87A47CF0-B10C-421B-8299-8A7100CAC8D4}">
      <dgm:prSet/>
      <dgm:spPr/>
      <dgm:t>
        <a:bodyPr/>
        <a:lstStyle/>
        <a:p>
          <a:endParaRPr lang="en-US"/>
        </a:p>
      </dgm:t>
    </dgm:pt>
    <dgm:pt modelId="{F802D589-3043-45E5-A5E7-255817BCAE52}">
      <dgm:prSet/>
      <dgm:spPr/>
      <dgm:t>
        <a:bodyPr/>
        <a:lstStyle/>
        <a:p>
          <a:r>
            <a:rPr lang="az-Latn-AZ" dirty="0"/>
            <a:t>Qanamanı artıran əlavə risk faktorlarını yoxla (kontrolsuz hipertenziya, alkol qəbulu, QSİƏP)</a:t>
          </a:r>
          <a:endParaRPr lang="en-US" dirty="0"/>
        </a:p>
      </dgm:t>
    </dgm:pt>
    <dgm:pt modelId="{85B9943F-7453-4DFA-BB3B-60F02FC5A07B}" type="parTrans" cxnId="{4A87F2F8-AB8A-4508-845D-4353B2C5B462}">
      <dgm:prSet/>
      <dgm:spPr/>
      <dgm:t>
        <a:bodyPr/>
        <a:lstStyle/>
        <a:p>
          <a:endParaRPr lang="en-US"/>
        </a:p>
      </dgm:t>
    </dgm:pt>
    <dgm:pt modelId="{FBBD083E-BDD9-41DB-9C74-EED5A86AE7D6}" type="sibTrans" cxnId="{4A87F2F8-AB8A-4508-845D-4353B2C5B462}">
      <dgm:prSet/>
      <dgm:spPr/>
      <dgm:t>
        <a:bodyPr/>
        <a:lstStyle/>
        <a:p>
          <a:endParaRPr lang="en-US"/>
        </a:p>
      </dgm:t>
    </dgm:pt>
    <dgm:pt modelId="{27C7B1D7-500B-4705-B7EB-DFED29A3B6F6}">
      <dgm:prSet/>
      <dgm:spPr/>
      <dgm:t>
        <a:bodyPr/>
        <a:lstStyle/>
        <a:p>
          <a:r>
            <a:rPr lang="az-Latn-AZ" dirty="0"/>
            <a:t>(YOAK alanlarda-  antidotu+4F-PCC), (VKA alanlarda- Vit K+FFP/PCC)</a:t>
          </a:r>
        </a:p>
      </dgm:t>
    </dgm:pt>
    <dgm:pt modelId="{A9A0CEF7-0A51-4462-8B96-48CA0EEA5649}" type="parTrans" cxnId="{A83BDBB0-6FED-4845-92A2-C06C973D6D33}">
      <dgm:prSet/>
      <dgm:spPr/>
      <dgm:t>
        <a:bodyPr/>
        <a:lstStyle/>
        <a:p>
          <a:endParaRPr lang="en-US"/>
        </a:p>
      </dgm:t>
    </dgm:pt>
    <dgm:pt modelId="{2C110E77-E4B2-462D-9574-5A8B2655DF03}" type="sibTrans" cxnId="{A83BDBB0-6FED-4845-92A2-C06C973D6D33}">
      <dgm:prSet/>
      <dgm:spPr/>
      <dgm:t>
        <a:bodyPr/>
        <a:lstStyle/>
        <a:p>
          <a:endParaRPr lang="en-US"/>
        </a:p>
      </dgm:t>
    </dgm:pt>
    <dgm:pt modelId="{DB169472-A8FB-4724-9871-B84011524448}" type="pres">
      <dgm:prSet presAssocID="{00903BFB-B8D9-4B17-A522-C85B51A10106}" presName="Name0" presStyleCnt="0">
        <dgm:presLayoutVars>
          <dgm:chMax val="7"/>
          <dgm:chPref val="7"/>
          <dgm:dir/>
        </dgm:presLayoutVars>
      </dgm:prSet>
      <dgm:spPr/>
    </dgm:pt>
    <dgm:pt modelId="{9F665AA0-C07A-466C-A61C-7FC3ED3A25CA}" type="pres">
      <dgm:prSet presAssocID="{00903BFB-B8D9-4B17-A522-C85B51A10106}" presName="Name1" presStyleCnt="0"/>
      <dgm:spPr/>
    </dgm:pt>
    <dgm:pt modelId="{9196C6FC-1C8A-42C6-AFCF-0AEC388D828B}" type="pres">
      <dgm:prSet presAssocID="{00903BFB-B8D9-4B17-A522-C85B51A10106}" presName="cycle" presStyleCnt="0"/>
      <dgm:spPr/>
    </dgm:pt>
    <dgm:pt modelId="{320367C9-8682-4F00-94F8-17042EB7D9D1}" type="pres">
      <dgm:prSet presAssocID="{00903BFB-B8D9-4B17-A522-C85B51A10106}" presName="srcNode" presStyleLbl="node1" presStyleIdx="0" presStyleCnt="7"/>
      <dgm:spPr/>
    </dgm:pt>
    <dgm:pt modelId="{4A5FB6C0-D030-4E89-8AE0-DD26F724A4FD}" type="pres">
      <dgm:prSet presAssocID="{00903BFB-B8D9-4B17-A522-C85B51A10106}" presName="conn" presStyleLbl="parChTrans1D2" presStyleIdx="0" presStyleCnt="1"/>
      <dgm:spPr/>
    </dgm:pt>
    <dgm:pt modelId="{ABB1D084-DC26-4DC3-85C9-3C7DB65FE8D8}" type="pres">
      <dgm:prSet presAssocID="{00903BFB-B8D9-4B17-A522-C85B51A10106}" presName="extraNode" presStyleLbl="node1" presStyleIdx="0" presStyleCnt="7"/>
      <dgm:spPr/>
    </dgm:pt>
    <dgm:pt modelId="{3B2A4332-7310-4EEA-9770-0E057B9578F2}" type="pres">
      <dgm:prSet presAssocID="{00903BFB-B8D9-4B17-A522-C85B51A10106}" presName="dstNode" presStyleLbl="node1" presStyleIdx="0" presStyleCnt="7"/>
      <dgm:spPr/>
    </dgm:pt>
    <dgm:pt modelId="{5C52BC4F-9839-4B3A-A21C-56B22627038C}" type="pres">
      <dgm:prSet presAssocID="{9581B716-5F73-44BF-B180-F701919226BC}" presName="text_1" presStyleLbl="node1" presStyleIdx="0" presStyleCnt="7">
        <dgm:presLayoutVars>
          <dgm:bulletEnabled val="1"/>
        </dgm:presLayoutVars>
      </dgm:prSet>
      <dgm:spPr/>
    </dgm:pt>
    <dgm:pt modelId="{65327673-8ABA-4C4C-98DA-47CF8AAC43DC}" type="pres">
      <dgm:prSet presAssocID="{9581B716-5F73-44BF-B180-F701919226BC}" presName="accent_1" presStyleCnt="0"/>
      <dgm:spPr/>
    </dgm:pt>
    <dgm:pt modelId="{294B7FAD-93FF-47C9-9271-74D07C7C94F1}" type="pres">
      <dgm:prSet presAssocID="{9581B716-5F73-44BF-B180-F701919226BC}" presName="accentRepeatNode" presStyleLbl="solidFgAcc1" presStyleIdx="0" presStyleCnt="7"/>
      <dgm:spPr/>
    </dgm:pt>
    <dgm:pt modelId="{749F1AB8-4ECC-4E60-9983-18A6EDD2512F}" type="pres">
      <dgm:prSet presAssocID="{5B2703D0-BC20-4FCA-91D1-28230BC8EDC6}" presName="text_2" presStyleLbl="node1" presStyleIdx="1" presStyleCnt="7">
        <dgm:presLayoutVars>
          <dgm:bulletEnabled val="1"/>
        </dgm:presLayoutVars>
      </dgm:prSet>
      <dgm:spPr/>
    </dgm:pt>
    <dgm:pt modelId="{A0626833-5172-455E-9924-8899A29260D1}" type="pres">
      <dgm:prSet presAssocID="{5B2703D0-BC20-4FCA-91D1-28230BC8EDC6}" presName="accent_2" presStyleCnt="0"/>
      <dgm:spPr/>
    </dgm:pt>
    <dgm:pt modelId="{DEE56FAA-8BEA-4E58-B0DC-EECC4DAA8C8E}" type="pres">
      <dgm:prSet presAssocID="{5B2703D0-BC20-4FCA-91D1-28230BC8EDC6}" presName="accentRepeatNode" presStyleLbl="solidFgAcc1" presStyleIdx="1" presStyleCnt="7"/>
      <dgm:spPr/>
    </dgm:pt>
    <dgm:pt modelId="{257DB147-F340-46F8-AA9B-564A64BFE201}" type="pres">
      <dgm:prSet presAssocID="{A4EB9D1F-1C6D-4042-9B78-2C83D025FCB3}" presName="text_3" presStyleLbl="node1" presStyleIdx="2" presStyleCnt="7">
        <dgm:presLayoutVars>
          <dgm:bulletEnabled val="1"/>
        </dgm:presLayoutVars>
      </dgm:prSet>
      <dgm:spPr/>
    </dgm:pt>
    <dgm:pt modelId="{9925D842-8935-41AD-A7F8-B36ADA7A8754}" type="pres">
      <dgm:prSet presAssocID="{A4EB9D1F-1C6D-4042-9B78-2C83D025FCB3}" presName="accent_3" presStyleCnt="0"/>
      <dgm:spPr/>
    </dgm:pt>
    <dgm:pt modelId="{116B9A0C-7E21-43D4-B044-666DA38513B0}" type="pres">
      <dgm:prSet presAssocID="{A4EB9D1F-1C6D-4042-9B78-2C83D025FCB3}" presName="accentRepeatNode" presStyleLbl="solidFgAcc1" presStyleIdx="2" presStyleCnt="7"/>
      <dgm:spPr/>
    </dgm:pt>
    <dgm:pt modelId="{CBDE0DA7-BF53-473B-8481-1D087DB0D0CC}" type="pres">
      <dgm:prSet presAssocID="{09038144-C3F4-4543-96F0-9B542B8D50C7}" presName="text_4" presStyleLbl="node1" presStyleIdx="3" presStyleCnt="7">
        <dgm:presLayoutVars>
          <dgm:bulletEnabled val="1"/>
        </dgm:presLayoutVars>
      </dgm:prSet>
      <dgm:spPr/>
    </dgm:pt>
    <dgm:pt modelId="{10D4DC8C-B65F-4755-9474-F5C5195DC695}" type="pres">
      <dgm:prSet presAssocID="{09038144-C3F4-4543-96F0-9B542B8D50C7}" presName="accent_4" presStyleCnt="0"/>
      <dgm:spPr/>
    </dgm:pt>
    <dgm:pt modelId="{50EF2A75-04CC-4AA7-B72F-9487DF41DF9A}" type="pres">
      <dgm:prSet presAssocID="{09038144-C3F4-4543-96F0-9B542B8D50C7}" presName="accentRepeatNode" presStyleLbl="solidFgAcc1" presStyleIdx="3" presStyleCnt="7"/>
      <dgm:spPr/>
    </dgm:pt>
    <dgm:pt modelId="{DCEB5D5B-FA6A-416D-B282-4476D65B250D}" type="pres">
      <dgm:prSet presAssocID="{A2DC6CEB-5745-4B63-B58F-5D26965C7F06}" presName="text_5" presStyleLbl="node1" presStyleIdx="4" presStyleCnt="7">
        <dgm:presLayoutVars>
          <dgm:bulletEnabled val="1"/>
        </dgm:presLayoutVars>
      </dgm:prSet>
      <dgm:spPr/>
    </dgm:pt>
    <dgm:pt modelId="{53A6F039-F8E4-40FC-B40C-A6208C5FF692}" type="pres">
      <dgm:prSet presAssocID="{A2DC6CEB-5745-4B63-B58F-5D26965C7F06}" presName="accent_5" presStyleCnt="0"/>
      <dgm:spPr/>
    </dgm:pt>
    <dgm:pt modelId="{3249BE13-5E34-4C9E-8196-D0EED493FAD2}" type="pres">
      <dgm:prSet presAssocID="{A2DC6CEB-5745-4B63-B58F-5D26965C7F06}" presName="accentRepeatNode" presStyleLbl="solidFgAcc1" presStyleIdx="4" presStyleCnt="7"/>
      <dgm:spPr/>
    </dgm:pt>
    <dgm:pt modelId="{5DA90ACC-DFC6-406C-BD6F-0700FD24DCF6}" type="pres">
      <dgm:prSet presAssocID="{F802D589-3043-45E5-A5E7-255817BCAE52}" presName="text_6" presStyleLbl="node1" presStyleIdx="5" presStyleCnt="7">
        <dgm:presLayoutVars>
          <dgm:bulletEnabled val="1"/>
        </dgm:presLayoutVars>
      </dgm:prSet>
      <dgm:spPr/>
    </dgm:pt>
    <dgm:pt modelId="{EE3A5CA7-67E6-4104-850D-A1D8FC88EE30}" type="pres">
      <dgm:prSet presAssocID="{F802D589-3043-45E5-A5E7-255817BCAE52}" presName="accent_6" presStyleCnt="0"/>
      <dgm:spPr/>
    </dgm:pt>
    <dgm:pt modelId="{9A35B142-A2E6-4AF1-8658-A1809E192025}" type="pres">
      <dgm:prSet presAssocID="{F802D589-3043-45E5-A5E7-255817BCAE52}" presName="accentRepeatNode" presStyleLbl="solidFgAcc1" presStyleIdx="5" presStyleCnt="7"/>
      <dgm:spPr/>
    </dgm:pt>
    <dgm:pt modelId="{9B185777-CAD2-4384-AF6D-9550A70C8C31}" type="pres">
      <dgm:prSet presAssocID="{27C7B1D7-500B-4705-B7EB-DFED29A3B6F6}" presName="text_7" presStyleLbl="node1" presStyleIdx="6" presStyleCnt="7">
        <dgm:presLayoutVars>
          <dgm:bulletEnabled val="1"/>
        </dgm:presLayoutVars>
      </dgm:prSet>
      <dgm:spPr/>
    </dgm:pt>
    <dgm:pt modelId="{2F5CBF69-0CE5-43CB-92B3-D9D0B53C85A6}" type="pres">
      <dgm:prSet presAssocID="{27C7B1D7-500B-4705-B7EB-DFED29A3B6F6}" presName="accent_7" presStyleCnt="0"/>
      <dgm:spPr/>
    </dgm:pt>
    <dgm:pt modelId="{EC50D22B-FF2E-4446-AF9A-2FD09DD00C37}" type="pres">
      <dgm:prSet presAssocID="{27C7B1D7-500B-4705-B7EB-DFED29A3B6F6}" presName="accentRepeatNode" presStyleLbl="solidFgAcc1" presStyleIdx="6" presStyleCnt="7"/>
      <dgm:spPr/>
    </dgm:pt>
  </dgm:ptLst>
  <dgm:cxnLst>
    <dgm:cxn modelId="{39173502-646C-496E-9544-E0D8A1520B60}" type="presOf" srcId="{F802D589-3043-45E5-A5E7-255817BCAE52}" destId="{5DA90ACC-DFC6-406C-BD6F-0700FD24DCF6}" srcOrd="0" destOrd="0" presId="urn:microsoft.com/office/officeart/2008/layout/VerticalCurvedList"/>
    <dgm:cxn modelId="{3BDA6105-DB53-4712-A4BA-5C32A48D71FE}" type="presOf" srcId="{5B2703D0-BC20-4FCA-91D1-28230BC8EDC6}" destId="{749F1AB8-4ECC-4E60-9983-18A6EDD2512F}" srcOrd="0" destOrd="0" presId="urn:microsoft.com/office/officeart/2008/layout/VerticalCurvedList"/>
    <dgm:cxn modelId="{CF49B951-0D98-46F0-A8E6-119BAF6271FD}" type="presOf" srcId="{27C7B1D7-500B-4705-B7EB-DFED29A3B6F6}" destId="{9B185777-CAD2-4384-AF6D-9550A70C8C31}" srcOrd="0" destOrd="0" presId="urn:microsoft.com/office/officeart/2008/layout/VerticalCurvedList"/>
    <dgm:cxn modelId="{7E4F7C64-EF80-413B-B49A-731AE996A794}" type="presOf" srcId="{9581B716-5F73-44BF-B180-F701919226BC}" destId="{5C52BC4F-9839-4B3A-A21C-56B22627038C}" srcOrd="0" destOrd="0" presId="urn:microsoft.com/office/officeart/2008/layout/VerticalCurvedList"/>
    <dgm:cxn modelId="{57A13466-9C17-4A92-B769-BF58F5E6E794}" type="presOf" srcId="{A2DC6CEB-5745-4B63-B58F-5D26965C7F06}" destId="{DCEB5D5B-FA6A-416D-B282-4476D65B250D}" srcOrd="0" destOrd="0" presId="urn:microsoft.com/office/officeart/2008/layout/VerticalCurvedList"/>
    <dgm:cxn modelId="{A4E15790-AED5-4544-B0AB-3AE7EE41EC12}" type="presOf" srcId="{BD4D7320-225A-467C-B68D-220B7831ED65}" destId="{4A5FB6C0-D030-4E89-8AE0-DD26F724A4FD}" srcOrd="0" destOrd="0" presId="urn:microsoft.com/office/officeart/2008/layout/VerticalCurvedList"/>
    <dgm:cxn modelId="{F422B3A0-C59B-4958-966A-00372EBD5625}" type="presOf" srcId="{A4EB9D1F-1C6D-4042-9B78-2C83D025FCB3}" destId="{257DB147-F340-46F8-AA9B-564A64BFE201}" srcOrd="0" destOrd="0" presId="urn:microsoft.com/office/officeart/2008/layout/VerticalCurvedList"/>
    <dgm:cxn modelId="{A83BDBB0-6FED-4845-92A2-C06C973D6D33}" srcId="{00903BFB-B8D9-4B17-A522-C85B51A10106}" destId="{27C7B1D7-500B-4705-B7EB-DFED29A3B6F6}" srcOrd="6" destOrd="0" parTransId="{A9A0CEF7-0A51-4462-8B96-48CA0EEA5649}" sibTransId="{2C110E77-E4B2-462D-9574-5A8B2655DF03}"/>
    <dgm:cxn modelId="{B7ADFFB7-4BBB-4171-A79A-5E2F97B14C6F}" srcId="{00903BFB-B8D9-4B17-A522-C85B51A10106}" destId="{9581B716-5F73-44BF-B180-F701919226BC}" srcOrd="0" destOrd="0" parTransId="{8CF87B76-34C1-421B-9158-424F5A031C42}" sibTransId="{BD4D7320-225A-467C-B68D-220B7831ED65}"/>
    <dgm:cxn modelId="{9ED70DBB-AC80-49B3-86E7-83221A84D4B7}" srcId="{00903BFB-B8D9-4B17-A522-C85B51A10106}" destId="{5B2703D0-BC20-4FCA-91D1-28230BC8EDC6}" srcOrd="1" destOrd="0" parTransId="{A2916EB4-F922-4DD1-8009-5259CF212FCF}" sibTransId="{D1C791ED-C3DE-4B27-94CA-AB52AE0CF579}"/>
    <dgm:cxn modelId="{09895ABF-297D-4DAA-A963-E1D1FA8862FC}" type="presOf" srcId="{09038144-C3F4-4543-96F0-9B542B8D50C7}" destId="{CBDE0DA7-BF53-473B-8481-1D087DB0D0CC}" srcOrd="0" destOrd="0" presId="urn:microsoft.com/office/officeart/2008/layout/VerticalCurvedList"/>
    <dgm:cxn modelId="{92E602C1-5FC5-4FC1-93B2-6F799D82CC62}" srcId="{00903BFB-B8D9-4B17-A522-C85B51A10106}" destId="{09038144-C3F4-4543-96F0-9B542B8D50C7}" srcOrd="3" destOrd="0" parTransId="{B1E9240E-3C81-465D-B276-CC29FE66089F}" sibTransId="{DEF6BF83-4569-4D5E-8AF4-DEE12B61F06D}"/>
    <dgm:cxn modelId="{6A1E54DF-7010-4019-99F9-F52651B98349}" type="presOf" srcId="{00903BFB-B8D9-4B17-A522-C85B51A10106}" destId="{DB169472-A8FB-4724-9871-B84011524448}" srcOrd="0" destOrd="0" presId="urn:microsoft.com/office/officeart/2008/layout/VerticalCurvedList"/>
    <dgm:cxn modelId="{2F00CCEE-C816-4774-A135-11F0FBB74388}" srcId="{00903BFB-B8D9-4B17-A522-C85B51A10106}" destId="{A4EB9D1F-1C6D-4042-9B78-2C83D025FCB3}" srcOrd="2" destOrd="0" parTransId="{9F7EE408-8B39-4BDE-9738-D715B9567355}" sibTransId="{07913361-B1C4-4457-85AE-1AA2449C25E4}"/>
    <dgm:cxn modelId="{87A47CF0-B10C-421B-8299-8A7100CAC8D4}" srcId="{00903BFB-B8D9-4B17-A522-C85B51A10106}" destId="{A2DC6CEB-5745-4B63-B58F-5D26965C7F06}" srcOrd="4" destOrd="0" parTransId="{F5F4631B-F388-45B9-A2D7-46AF01955692}" sibTransId="{01B83368-3853-4AED-A394-DF65C39C600A}"/>
    <dgm:cxn modelId="{4A87F2F8-AB8A-4508-845D-4353B2C5B462}" srcId="{00903BFB-B8D9-4B17-A522-C85B51A10106}" destId="{F802D589-3043-45E5-A5E7-255817BCAE52}" srcOrd="5" destOrd="0" parTransId="{85B9943F-7453-4DFA-BB3B-60F02FC5A07B}" sibTransId="{FBBD083E-BDD9-41DB-9C74-EED5A86AE7D6}"/>
    <dgm:cxn modelId="{EFD88C6B-4C8E-48D6-9CEA-5F6AE9045E33}" type="presParOf" srcId="{DB169472-A8FB-4724-9871-B84011524448}" destId="{9F665AA0-C07A-466C-A61C-7FC3ED3A25CA}" srcOrd="0" destOrd="0" presId="urn:microsoft.com/office/officeart/2008/layout/VerticalCurvedList"/>
    <dgm:cxn modelId="{6331B97C-058E-4C99-9A02-017711116C4B}" type="presParOf" srcId="{9F665AA0-C07A-466C-A61C-7FC3ED3A25CA}" destId="{9196C6FC-1C8A-42C6-AFCF-0AEC388D828B}" srcOrd="0" destOrd="0" presId="urn:microsoft.com/office/officeart/2008/layout/VerticalCurvedList"/>
    <dgm:cxn modelId="{9C9C8BA5-0E58-4600-A05D-39B373999E9F}" type="presParOf" srcId="{9196C6FC-1C8A-42C6-AFCF-0AEC388D828B}" destId="{320367C9-8682-4F00-94F8-17042EB7D9D1}" srcOrd="0" destOrd="0" presId="urn:microsoft.com/office/officeart/2008/layout/VerticalCurvedList"/>
    <dgm:cxn modelId="{3D05AC14-3C9C-4227-B5A8-6FB167314A66}" type="presParOf" srcId="{9196C6FC-1C8A-42C6-AFCF-0AEC388D828B}" destId="{4A5FB6C0-D030-4E89-8AE0-DD26F724A4FD}" srcOrd="1" destOrd="0" presId="urn:microsoft.com/office/officeart/2008/layout/VerticalCurvedList"/>
    <dgm:cxn modelId="{42C5BC8D-80C6-466C-B22D-D9793E66B1D3}" type="presParOf" srcId="{9196C6FC-1C8A-42C6-AFCF-0AEC388D828B}" destId="{ABB1D084-DC26-4DC3-85C9-3C7DB65FE8D8}" srcOrd="2" destOrd="0" presId="urn:microsoft.com/office/officeart/2008/layout/VerticalCurvedList"/>
    <dgm:cxn modelId="{1D06C845-9072-4367-93F9-6C8186A44914}" type="presParOf" srcId="{9196C6FC-1C8A-42C6-AFCF-0AEC388D828B}" destId="{3B2A4332-7310-4EEA-9770-0E057B9578F2}" srcOrd="3" destOrd="0" presId="urn:microsoft.com/office/officeart/2008/layout/VerticalCurvedList"/>
    <dgm:cxn modelId="{AE992EF0-E48D-462E-9F43-7FDF07EB1398}" type="presParOf" srcId="{9F665AA0-C07A-466C-A61C-7FC3ED3A25CA}" destId="{5C52BC4F-9839-4B3A-A21C-56B22627038C}" srcOrd="1" destOrd="0" presId="urn:microsoft.com/office/officeart/2008/layout/VerticalCurvedList"/>
    <dgm:cxn modelId="{AB59D9EC-5BF8-42FF-97BB-0D52E1E6D5FF}" type="presParOf" srcId="{9F665AA0-C07A-466C-A61C-7FC3ED3A25CA}" destId="{65327673-8ABA-4C4C-98DA-47CF8AAC43DC}" srcOrd="2" destOrd="0" presId="urn:microsoft.com/office/officeart/2008/layout/VerticalCurvedList"/>
    <dgm:cxn modelId="{400EE3EA-5CDB-4380-BD06-25CADC4F1CCD}" type="presParOf" srcId="{65327673-8ABA-4C4C-98DA-47CF8AAC43DC}" destId="{294B7FAD-93FF-47C9-9271-74D07C7C94F1}" srcOrd="0" destOrd="0" presId="urn:microsoft.com/office/officeart/2008/layout/VerticalCurvedList"/>
    <dgm:cxn modelId="{8256BD3C-9DE9-4A53-869B-581B01664C1C}" type="presParOf" srcId="{9F665AA0-C07A-466C-A61C-7FC3ED3A25CA}" destId="{749F1AB8-4ECC-4E60-9983-18A6EDD2512F}" srcOrd="3" destOrd="0" presId="urn:microsoft.com/office/officeart/2008/layout/VerticalCurvedList"/>
    <dgm:cxn modelId="{B9265BDA-99DD-4558-99CF-4307D4F568FA}" type="presParOf" srcId="{9F665AA0-C07A-466C-A61C-7FC3ED3A25CA}" destId="{A0626833-5172-455E-9924-8899A29260D1}" srcOrd="4" destOrd="0" presId="urn:microsoft.com/office/officeart/2008/layout/VerticalCurvedList"/>
    <dgm:cxn modelId="{E090A37B-BFB3-49CF-AE6F-043BCD288221}" type="presParOf" srcId="{A0626833-5172-455E-9924-8899A29260D1}" destId="{DEE56FAA-8BEA-4E58-B0DC-EECC4DAA8C8E}" srcOrd="0" destOrd="0" presId="urn:microsoft.com/office/officeart/2008/layout/VerticalCurvedList"/>
    <dgm:cxn modelId="{9353D456-E13C-46AD-B247-A42E6FDFC25B}" type="presParOf" srcId="{9F665AA0-C07A-466C-A61C-7FC3ED3A25CA}" destId="{257DB147-F340-46F8-AA9B-564A64BFE201}" srcOrd="5" destOrd="0" presId="urn:microsoft.com/office/officeart/2008/layout/VerticalCurvedList"/>
    <dgm:cxn modelId="{4357EE1F-426E-4D65-8412-A074976C2F63}" type="presParOf" srcId="{9F665AA0-C07A-466C-A61C-7FC3ED3A25CA}" destId="{9925D842-8935-41AD-A7F8-B36ADA7A8754}" srcOrd="6" destOrd="0" presId="urn:microsoft.com/office/officeart/2008/layout/VerticalCurvedList"/>
    <dgm:cxn modelId="{3B0B4D81-8543-4DF7-BD68-47F49EE79374}" type="presParOf" srcId="{9925D842-8935-41AD-A7F8-B36ADA7A8754}" destId="{116B9A0C-7E21-43D4-B044-666DA38513B0}" srcOrd="0" destOrd="0" presId="urn:microsoft.com/office/officeart/2008/layout/VerticalCurvedList"/>
    <dgm:cxn modelId="{87197329-CC99-4ED3-B100-DF35CC5C2152}" type="presParOf" srcId="{9F665AA0-C07A-466C-A61C-7FC3ED3A25CA}" destId="{CBDE0DA7-BF53-473B-8481-1D087DB0D0CC}" srcOrd="7" destOrd="0" presId="urn:microsoft.com/office/officeart/2008/layout/VerticalCurvedList"/>
    <dgm:cxn modelId="{F01B1184-54E5-4840-A085-4FBB4F0232D2}" type="presParOf" srcId="{9F665AA0-C07A-466C-A61C-7FC3ED3A25CA}" destId="{10D4DC8C-B65F-4755-9474-F5C5195DC695}" srcOrd="8" destOrd="0" presId="urn:microsoft.com/office/officeart/2008/layout/VerticalCurvedList"/>
    <dgm:cxn modelId="{B785649A-A095-42F9-954E-FA5FC61396B8}" type="presParOf" srcId="{10D4DC8C-B65F-4755-9474-F5C5195DC695}" destId="{50EF2A75-04CC-4AA7-B72F-9487DF41DF9A}" srcOrd="0" destOrd="0" presId="urn:microsoft.com/office/officeart/2008/layout/VerticalCurvedList"/>
    <dgm:cxn modelId="{903F5FBB-2F1E-4623-9F71-D5CD78B60447}" type="presParOf" srcId="{9F665AA0-C07A-466C-A61C-7FC3ED3A25CA}" destId="{DCEB5D5B-FA6A-416D-B282-4476D65B250D}" srcOrd="9" destOrd="0" presId="urn:microsoft.com/office/officeart/2008/layout/VerticalCurvedList"/>
    <dgm:cxn modelId="{050D113F-303C-4EE9-BDB1-590E62D739BD}" type="presParOf" srcId="{9F665AA0-C07A-466C-A61C-7FC3ED3A25CA}" destId="{53A6F039-F8E4-40FC-B40C-A6208C5FF692}" srcOrd="10" destOrd="0" presId="urn:microsoft.com/office/officeart/2008/layout/VerticalCurvedList"/>
    <dgm:cxn modelId="{231A1F4A-F0DC-4D27-9FE3-4F7B259146D4}" type="presParOf" srcId="{53A6F039-F8E4-40FC-B40C-A6208C5FF692}" destId="{3249BE13-5E34-4C9E-8196-D0EED493FAD2}" srcOrd="0" destOrd="0" presId="urn:microsoft.com/office/officeart/2008/layout/VerticalCurvedList"/>
    <dgm:cxn modelId="{FA727588-15B0-4BBE-9ECA-CA0BC7F2F3BF}" type="presParOf" srcId="{9F665AA0-C07A-466C-A61C-7FC3ED3A25CA}" destId="{5DA90ACC-DFC6-406C-BD6F-0700FD24DCF6}" srcOrd="11" destOrd="0" presId="urn:microsoft.com/office/officeart/2008/layout/VerticalCurvedList"/>
    <dgm:cxn modelId="{691E1717-424A-4BEA-87F3-40D211A9D047}" type="presParOf" srcId="{9F665AA0-C07A-466C-A61C-7FC3ED3A25CA}" destId="{EE3A5CA7-67E6-4104-850D-A1D8FC88EE30}" srcOrd="12" destOrd="0" presId="urn:microsoft.com/office/officeart/2008/layout/VerticalCurvedList"/>
    <dgm:cxn modelId="{5E029107-7981-4041-A5E3-114C8D9C6694}" type="presParOf" srcId="{EE3A5CA7-67E6-4104-850D-A1D8FC88EE30}" destId="{9A35B142-A2E6-4AF1-8658-A1809E192025}" srcOrd="0" destOrd="0" presId="urn:microsoft.com/office/officeart/2008/layout/VerticalCurvedList"/>
    <dgm:cxn modelId="{19722D0E-C928-47F7-A0CF-EEA2987F57C5}" type="presParOf" srcId="{9F665AA0-C07A-466C-A61C-7FC3ED3A25CA}" destId="{9B185777-CAD2-4384-AF6D-9550A70C8C31}" srcOrd="13" destOrd="0" presId="urn:microsoft.com/office/officeart/2008/layout/VerticalCurvedList"/>
    <dgm:cxn modelId="{4F4E94C4-8CC7-494D-A0D0-EEDEBA2F0A93}" type="presParOf" srcId="{9F665AA0-C07A-466C-A61C-7FC3ED3A25CA}" destId="{2F5CBF69-0CE5-43CB-92B3-D9D0B53C85A6}" srcOrd="14" destOrd="0" presId="urn:microsoft.com/office/officeart/2008/layout/VerticalCurvedList"/>
    <dgm:cxn modelId="{70A2D8FF-1A5A-4AEC-AB78-3823B334FC21}" type="presParOf" srcId="{2F5CBF69-0CE5-43CB-92B3-D9D0B53C85A6}" destId="{EC50D22B-FF2E-4446-AF9A-2FD09DD00C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FB6C0-D030-4E89-8AE0-DD26F724A4FD}">
      <dsp:nvSpPr>
        <dsp:cNvPr id="0" name=""/>
        <dsp:cNvSpPr/>
      </dsp:nvSpPr>
      <dsp:spPr>
        <a:xfrm>
          <a:off x="-5445997" y="-834305"/>
          <a:ext cx="6487828" cy="648782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2BC4F-9839-4B3A-A21C-56B22627038C}">
      <dsp:nvSpPr>
        <dsp:cNvPr id="0" name=""/>
        <dsp:cNvSpPr/>
      </dsp:nvSpPr>
      <dsp:spPr>
        <a:xfrm>
          <a:off x="338068" y="219081"/>
          <a:ext cx="10113195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Antikoaqulyantı kəs</a:t>
          </a:r>
          <a:endParaRPr lang="en-US" sz="1900" kern="1200" dirty="0"/>
        </a:p>
      </dsp:txBody>
      <dsp:txXfrm>
        <a:off x="338068" y="219081"/>
        <a:ext cx="10113195" cy="437970"/>
      </dsp:txXfrm>
    </dsp:sp>
    <dsp:sp modelId="{294B7FAD-93FF-47C9-9271-74D07C7C94F1}">
      <dsp:nvSpPr>
        <dsp:cNvPr id="0" name=""/>
        <dsp:cNvSpPr/>
      </dsp:nvSpPr>
      <dsp:spPr>
        <a:xfrm>
          <a:off x="64336" y="164335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9F1AB8-4ECC-4E60-9983-18A6EDD2512F}">
      <dsp:nvSpPr>
        <dsp:cNvPr id="0" name=""/>
        <dsp:cNvSpPr/>
      </dsp:nvSpPr>
      <dsp:spPr>
        <a:xfrm>
          <a:off x="734689" y="876422"/>
          <a:ext cx="9716573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95502"/>
                <a:satOff val="2559"/>
                <a:lumOff val="11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95502"/>
                <a:satOff val="2559"/>
                <a:lumOff val="11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95502"/>
                <a:satOff val="2559"/>
                <a:lumOff val="11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Kardiovaskulyar və renal yetməzliyi aradan qaldırmaq üçün maye yüklə</a:t>
          </a:r>
          <a:endParaRPr lang="en-US" sz="1900" kern="1200" dirty="0"/>
        </a:p>
      </dsp:txBody>
      <dsp:txXfrm>
        <a:off x="734689" y="876422"/>
        <a:ext cx="9716573" cy="437970"/>
      </dsp:txXfrm>
    </dsp:sp>
    <dsp:sp modelId="{DEE56FAA-8BEA-4E58-B0DC-EECC4DAA8C8E}">
      <dsp:nvSpPr>
        <dsp:cNvPr id="0" name=""/>
        <dsp:cNvSpPr/>
      </dsp:nvSpPr>
      <dsp:spPr>
        <a:xfrm>
          <a:off x="460958" y="821676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95502"/>
              <a:satOff val="2559"/>
              <a:lumOff val="112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DB147-F340-46F8-AA9B-564A64BFE201}">
      <dsp:nvSpPr>
        <dsp:cNvPr id="0" name=""/>
        <dsp:cNvSpPr/>
      </dsp:nvSpPr>
      <dsp:spPr>
        <a:xfrm>
          <a:off x="952036" y="1533282"/>
          <a:ext cx="9499226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91005"/>
                <a:satOff val="5117"/>
                <a:lumOff val="225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1005"/>
                <a:satOff val="5117"/>
                <a:lumOff val="225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1005"/>
                <a:satOff val="5117"/>
                <a:lumOff val="225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Qan testləri: ( Hgb, PLT, böyrək qaraciyər sınaqları, PT, aPTT, YOAK-plazma səviyyəsi) bax</a:t>
          </a:r>
          <a:endParaRPr lang="en-US" sz="1900" kern="1200" dirty="0"/>
        </a:p>
      </dsp:txBody>
      <dsp:txXfrm>
        <a:off x="952036" y="1533282"/>
        <a:ext cx="9499226" cy="437970"/>
      </dsp:txXfrm>
    </dsp:sp>
    <dsp:sp modelId="{116B9A0C-7E21-43D4-B044-666DA38513B0}">
      <dsp:nvSpPr>
        <dsp:cNvPr id="0" name=""/>
        <dsp:cNvSpPr/>
      </dsp:nvSpPr>
      <dsp:spPr>
        <a:xfrm>
          <a:off x="678304" y="1478536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91005"/>
              <a:satOff val="5117"/>
              <a:lumOff val="225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DE0DA7-BF53-473B-8481-1D087DB0D0CC}">
      <dsp:nvSpPr>
        <dsp:cNvPr id="0" name=""/>
        <dsp:cNvSpPr/>
      </dsp:nvSpPr>
      <dsp:spPr>
        <a:xfrm>
          <a:off x="1021433" y="2190623"/>
          <a:ext cx="9429830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6507"/>
                <a:satOff val="7676"/>
                <a:lumOff val="33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6507"/>
                <a:satOff val="7676"/>
                <a:lumOff val="33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6507"/>
                <a:satOff val="7676"/>
                <a:lumOff val="33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Ehtiyac halında Er.kütlə, Trombositar kütlə, tdP,  traneksam turşusu köçür</a:t>
          </a:r>
          <a:endParaRPr lang="en-US" sz="1900" kern="1200" dirty="0"/>
        </a:p>
      </dsp:txBody>
      <dsp:txXfrm>
        <a:off x="1021433" y="2190623"/>
        <a:ext cx="9429830" cy="437970"/>
      </dsp:txXfrm>
    </dsp:sp>
    <dsp:sp modelId="{50EF2A75-04CC-4AA7-B72F-9487DF41DF9A}">
      <dsp:nvSpPr>
        <dsp:cNvPr id="0" name=""/>
        <dsp:cNvSpPr/>
      </dsp:nvSpPr>
      <dsp:spPr>
        <a:xfrm>
          <a:off x="747701" y="2135877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86507"/>
              <a:satOff val="7676"/>
              <a:lumOff val="338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EB5D5B-FA6A-416D-B282-4476D65B250D}">
      <dsp:nvSpPr>
        <dsp:cNvPr id="0" name=""/>
        <dsp:cNvSpPr/>
      </dsp:nvSpPr>
      <dsp:spPr>
        <a:xfrm>
          <a:off x="952036" y="2847965"/>
          <a:ext cx="9499226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6507"/>
                <a:satOff val="7676"/>
                <a:lumOff val="33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6507"/>
                <a:satOff val="7676"/>
                <a:lumOff val="33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6507"/>
                <a:satOff val="7676"/>
                <a:lumOff val="33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Lokal hemostatik proesdur ( endoskopik, invaziv və ya cərrahi müdaxilə) düşün</a:t>
          </a:r>
          <a:endParaRPr lang="en-US" sz="1900" kern="1200" dirty="0"/>
        </a:p>
      </dsp:txBody>
      <dsp:txXfrm>
        <a:off x="952036" y="2847965"/>
        <a:ext cx="9499226" cy="437970"/>
      </dsp:txXfrm>
    </dsp:sp>
    <dsp:sp modelId="{3249BE13-5E34-4C9E-8196-D0EED493FAD2}">
      <dsp:nvSpPr>
        <dsp:cNvPr id="0" name=""/>
        <dsp:cNvSpPr/>
      </dsp:nvSpPr>
      <dsp:spPr>
        <a:xfrm>
          <a:off x="678304" y="2793218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86507"/>
              <a:satOff val="7676"/>
              <a:lumOff val="338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A90ACC-DFC6-406C-BD6F-0700FD24DCF6}">
      <dsp:nvSpPr>
        <dsp:cNvPr id="0" name=""/>
        <dsp:cNvSpPr/>
      </dsp:nvSpPr>
      <dsp:spPr>
        <a:xfrm>
          <a:off x="734689" y="3504824"/>
          <a:ext cx="9716573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91005"/>
                <a:satOff val="5117"/>
                <a:lumOff val="225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1005"/>
                <a:satOff val="5117"/>
                <a:lumOff val="225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1005"/>
                <a:satOff val="5117"/>
                <a:lumOff val="225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Qanamanı artıran əlavə risk faktorlarını yoxla (kontrolsuz hipertenziya, alkol qəbulu, QSİƏP)</a:t>
          </a:r>
          <a:endParaRPr lang="en-US" sz="1900" kern="1200" dirty="0"/>
        </a:p>
      </dsp:txBody>
      <dsp:txXfrm>
        <a:off x="734689" y="3504824"/>
        <a:ext cx="9716573" cy="437970"/>
      </dsp:txXfrm>
    </dsp:sp>
    <dsp:sp modelId="{9A35B142-A2E6-4AF1-8658-A1809E192025}">
      <dsp:nvSpPr>
        <dsp:cNvPr id="0" name=""/>
        <dsp:cNvSpPr/>
      </dsp:nvSpPr>
      <dsp:spPr>
        <a:xfrm>
          <a:off x="460958" y="3450078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91005"/>
              <a:satOff val="5117"/>
              <a:lumOff val="225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185777-CAD2-4384-AF6D-9550A70C8C31}">
      <dsp:nvSpPr>
        <dsp:cNvPr id="0" name=""/>
        <dsp:cNvSpPr/>
      </dsp:nvSpPr>
      <dsp:spPr>
        <a:xfrm>
          <a:off x="338068" y="4162165"/>
          <a:ext cx="10113195" cy="43797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95502"/>
                <a:satOff val="2559"/>
                <a:lumOff val="11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95502"/>
                <a:satOff val="2559"/>
                <a:lumOff val="11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95502"/>
                <a:satOff val="2559"/>
                <a:lumOff val="11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3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900" kern="1200" dirty="0"/>
            <a:t>(YOAK alanlarda-  antidotu+4F-PCC), (VKA alanlarda- Vit K+FFP/PCC)</a:t>
          </a:r>
        </a:p>
      </dsp:txBody>
      <dsp:txXfrm>
        <a:off x="338068" y="4162165"/>
        <a:ext cx="10113195" cy="437970"/>
      </dsp:txXfrm>
    </dsp:sp>
    <dsp:sp modelId="{EC50D22B-FF2E-4446-AF9A-2FD09DD00C37}">
      <dsp:nvSpPr>
        <dsp:cNvPr id="0" name=""/>
        <dsp:cNvSpPr/>
      </dsp:nvSpPr>
      <dsp:spPr>
        <a:xfrm>
          <a:off x="64336" y="4107419"/>
          <a:ext cx="547463" cy="547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95502"/>
              <a:satOff val="2559"/>
              <a:lumOff val="112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D25F-98BC-4CE7-8B81-5586E9FB0A2A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2F9F9-600A-44DF-850F-7CF4815EC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6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F9F9-600A-44DF-850F-7CF4815ECB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F9F9-600A-44DF-850F-7CF4815ECB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9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F9F9-600A-44DF-850F-7CF4815ECBE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2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F9F9-600A-44DF-850F-7CF4815ECBE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9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F9F9-600A-44DF-850F-7CF4815ECBE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1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FDAA-3160-4E46-8F7E-1840437EF2B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3BB4-E3FA-486B-B6D4-564FB30E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049867"/>
            <a:ext cx="12192000" cy="2552171"/>
          </a:xfrm>
          <a:prstGeom prst="roundRect">
            <a:avLst>
              <a:gd name="adj" fmla="val 0"/>
            </a:avLst>
          </a:prstGeom>
          <a:solidFill>
            <a:srgbClr val="7030A0">
              <a:alpha val="4135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z-Latn-AZ" b="1" dirty="0"/>
              <a:t>ANTİKOAQULYANT ALAN AF XƏSTƏLƏRİNDƏ QANAMANIN İDARƏ EDİLMƏSİ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az-Latn-AZ" dirty="0"/>
          </a:p>
          <a:p>
            <a:r>
              <a:rPr lang="az-Latn-AZ" b="1" dirty="0"/>
              <a:t>DR. ÜZEYİR RƏHİMOV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6A56A-982F-DF1A-9ED8-32A485A7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8846"/>
            <a:ext cx="12192000" cy="15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559" y="2281564"/>
            <a:ext cx="11621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z-Latn-AZ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Qanama təsnifatı:</a:t>
            </a:r>
          </a:p>
          <a:p>
            <a:pPr>
              <a:spcAft>
                <a:spcPts val="0"/>
              </a:spcAft>
            </a:pPr>
            <a:r>
              <a:rPr lang="az-Latn-AZ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Nə zaman qanama ciddidir?</a:t>
            </a:r>
            <a:endParaRPr lang="ru-RU" sz="6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3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600" y="55418"/>
            <a:ext cx="7772400" cy="2575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78100" y="55418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800" b="1" dirty="0">
                <a:solidFill>
                  <a:srgbClr val="FF0000"/>
                </a:solidFill>
              </a:rPr>
              <a:t>Aşağıdakı faktorlardan </a:t>
            </a:r>
            <a:r>
              <a:rPr lang="en-US" sz="2800" b="1" dirty="0">
                <a:solidFill>
                  <a:srgbClr val="FF0000"/>
                </a:solidFill>
              </a:rPr>
              <a:t>≥1</a:t>
            </a:r>
            <a:r>
              <a:rPr lang="az-Latn-AZ" sz="2800" b="1" dirty="0">
                <a:solidFill>
                  <a:srgbClr val="FF0000"/>
                </a:solidFill>
              </a:rPr>
              <a:t> varsa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az-Latn-AZ" sz="2800" dirty="0"/>
              <a:t>-</a:t>
            </a:r>
            <a:r>
              <a:rPr lang="en-US" sz="2800" dirty="0"/>
              <a:t>  </a:t>
            </a:r>
            <a:r>
              <a:rPr lang="en-US" sz="2800" dirty="0" err="1"/>
              <a:t>Kritik</a:t>
            </a:r>
            <a:r>
              <a:rPr lang="en-US" sz="2800" dirty="0"/>
              <a:t> </a:t>
            </a:r>
            <a:r>
              <a:rPr lang="en-US" sz="2800" dirty="0" err="1"/>
              <a:t>nahiy</a:t>
            </a:r>
            <a:r>
              <a:rPr lang="az-Latn-AZ" sz="2800" dirty="0"/>
              <a:t>əyə qanama</a:t>
            </a:r>
          </a:p>
          <a:p>
            <a:pPr marL="285750" indent="-285750">
              <a:buFontTx/>
              <a:buChar char="-"/>
            </a:pPr>
            <a:r>
              <a:rPr lang="az-Latn-AZ" sz="2800" dirty="0"/>
              <a:t>Hemodinamik qeyri-stabillik</a:t>
            </a:r>
          </a:p>
          <a:p>
            <a:pPr marL="285750" indent="-285750">
              <a:buFontTx/>
              <a:buChar char="-"/>
            </a:pPr>
            <a:r>
              <a:rPr lang="az-Latn-AZ" sz="2800" dirty="0"/>
              <a:t>Hemoqlobin dəyərinin   </a:t>
            </a:r>
            <a:r>
              <a:rPr lang="en-US" sz="2800" dirty="0"/>
              <a:t>≥2q</a:t>
            </a:r>
            <a:r>
              <a:rPr lang="az-Latn-AZ" sz="2800" dirty="0"/>
              <a:t>/dl azalması və </a:t>
            </a:r>
            <a:r>
              <a:rPr lang="en-US" sz="2800" dirty="0"/>
              <a:t>≥2 </a:t>
            </a:r>
            <a:r>
              <a:rPr lang="en-US" sz="2800" dirty="0" err="1"/>
              <a:t>vahid</a:t>
            </a:r>
            <a:r>
              <a:rPr lang="az-Latn-AZ" sz="2800" dirty="0"/>
              <a:t> er. kütlə ehtiyacı olan qanama</a:t>
            </a:r>
            <a:r>
              <a:rPr lang="en-US" sz="2800" dirty="0"/>
              <a:t> </a:t>
            </a:r>
            <a:endParaRPr lang="az-Latn-AZ" sz="2800" dirty="0"/>
          </a:p>
        </p:txBody>
      </p:sp>
      <p:sp>
        <p:nvSpPr>
          <p:cNvPr id="5" name="Down Arrow 4"/>
          <p:cNvSpPr/>
          <p:nvPr/>
        </p:nvSpPr>
        <p:spPr>
          <a:xfrm>
            <a:off x="2755900" y="2794000"/>
            <a:ext cx="774700" cy="96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YES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355546" y="2799716"/>
            <a:ext cx="774700" cy="96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NO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1753" y="4067388"/>
            <a:ext cx="5136850" cy="123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69025" y="4330536"/>
            <a:ext cx="4320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000" b="1" dirty="0"/>
              <a:t>MİNOR QANAMA</a:t>
            </a:r>
            <a:endParaRPr lang="en-US" sz="40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9487" t="18655" r="31835" b="70738"/>
          <a:stretch/>
        </p:blipFill>
        <p:spPr>
          <a:xfrm>
            <a:off x="9531649" y="5707626"/>
            <a:ext cx="2300410" cy="958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F74203-E543-A3FE-40A1-7F4A1C2EA120}"/>
              </a:ext>
            </a:extLst>
          </p:cNvPr>
          <p:cNvSpPr/>
          <p:nvPr/>
        </p:nvSpPr>
        <p:spPr>
          <a:xfrm>
            <a:off x="309257" y="4064000"/>
            <a:ext cx="5713290" cy="1224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1E72A-3C75-A0AA-124C-E7BA80F2232A}"/>
              </a:ext>
            </a:extLst>
          </p:cNvPr>
          <p:cNvSpPr txBox="1"/>
          <p:nvPr/>
        </p:nvSpPr>
        <p:spPr>
          <a:xfrm>
            <a:off x="1193759" y="4322492"/>
            <a:ext cx="3944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4000" b="1" dirty="0"/>
              <a:t>MAJOR QANAMA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206025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8CAFC-4B72-CA1E-5FA4-611D52E14209}"/>
              </a:ext>
            </a:extLst>
          </p:cNvPr>
          <p:cNvSpPr/>
          <p:nvPr/>
        </p:nvSpPr>
        <p:spPr>
          <a:xfrm>
            <a:off x="482843" y="698453"/>
            <a:ext cx="5713290" cy="1224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124D1-3B6E-D8FB-6666-669EDA70B3EE}"/>
              </a:ext>
            </a:extLst>
          </p:cNvPr>
          <p:cNvSpPr txBox="1"/>
          <p:nvPr/>
        </p:nvSpPr>
        <p:spPr>
          <a:xfrm>
            <a:off x="1367344" y="890566"/>
            <a:ext cx="3944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4000" b="1" dirty="0"/>
              <a:t>MAJOR QANAMA</a:t>
            </a:r>
            <a:endParaRPr lang="en-US" sz="4000" b="1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C74C3A7-0DA6-377B-5627-98A9920C4E81}"/>
              </a:ext>
            </a:extLst>
          </p:cNvPr>
          <p:cNvSpPr/>
          <p:nvPr/>
        </p:nvSpPr>
        <p:spPr>
          <a:xfrm rot="10800000" flipV="1">
            <a:off x="2854856" y="2010357"/>
            <a:ext cx="484632" cy="484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20982-733C-73F2-84E3-D2A2178A5304}"/>
              </a:ext>
            </a:extLst>
          </p:cNvPr>
          <p:cNvSpPr/>
          <p:nvPr/>
        </p:nvSpPr>
        <p:spPr>
          <a:xfrm>
            <a:off x="651844" y="2532503"/>
            <a:ext cx="4890654" cy="622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39790-D973-ECF6-B746-3A0BE262F127}"/>
              </a:ext>
            </a:extLst>
          </p:cNvPr>
          <p:cNvSpPr txBox="1"/>
          <p:nvPr/>
        </p:nvSpPr>
        <p:spPr>
          <a:xfrm>
            <a:off x="968663" y="2579326"/>
            <a:ext cx="474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600" dirty="0"/>
              <a:t>QANAMA KRİTİK YERƏDİR VƏ HƏYATİ TƏHLÜKƏSİ VARMI</a:t>
            </a:r>
            <a:endParaRPr lang="en-US" sz="16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714F120C-593B-80E8-7DB6-F8C28B4D75DF}"/>
              </a:ext>
            </a:extLst>
          </p:cNvPr>
          <p:cNvSpPr/>
          <p:nvPr/>
        </p:nvSpPr>
        <p:spPr>
          <a:xfrm rot="10800000" flipV="1">
            <a:off x="1330313" y="3318357"/>
            <a:ext cx="484632" cy="584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100" dirty="0"/>
              <a:t>YES</a:t>
            </a:r>
            <a:endParaRPr lang="en-US" sz="1100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6DD2CB0-413E-5F7F-CF87-5615C2DFA343}"/>
              </a:ext>
            </a:extLst>
          </p:cNvPr>
          <p:cNvSpPr/>
          <p:nvPr/>
        </p:nvSpPr>
        <p:spPr>
          <a:xfrm rot="10800000" flipV="1">
            <a:off x="4764120" y="3302952"/>
            <a:ext cx="484632" cy="622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400" dirty="0"/>
              <a:t>NO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303476-8118-4FE8-272D-EB5A29DC440F}"/>
              </a:ext>
            </a:extLst>
          </p:cNvPr>
          <p:cNvSpPr/>
          <p:nvPr/>
        </p:nvSpPr>
        <p:spPr>
          <a:xfrm>
            <a:off x="651844" y="4003506"/>
            <a:ext cx="2133600" cy="1224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821A11-A378-5354-7593-3F7B77CE1053}"/>
              </a:ext>
            </a:extLst>
          </p:cNvPr>
          <p:cNvSpPr/>
          <p:nvPr/>
        </p:nvSpPr>
        <p:spPr>
          <a:xfrm>
            <a:off x="651982" y="4104900"/>
            <a:ext cx="220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200" dirty="0"/>
              <a:t>OAC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200" dirty="0"/>
              <a:t>QANAMA KONTROLU </a:t>
            </a:r>
          </a:p>
          <a:p>
            <a:r>
              <a:rPr lang="az-Latn-AZ" sz="1200" dirty="0"/>
              <a:t>        ÜÇÜN TƏDBİRLƏRƏ BAŞLA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6E629-122B-2FD0-EBFC-6E814B6981B9}"/>
              </a:ext>
            </a:extLst>
          </p:cNvPr>
          <p:cNvSpPr/>
          <p:nvPr/>
        </p:nvSpPr>
        <p:spPr>
          <a:xfrm>
            <a:off x="3730129" y="3968366"/>
            <a:ext cx="2133600" cy="1224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4346E-551F-245D-CB01-CC3F5DBAD4D6}"/>
              </a:ext>
            </a:extLst>
          </p:cNvPr>
          <p:cNvSpPr/>
          <p:nvPr/>
        </p:nvSpPr>
        <p:spPr>
          <a:xfrm>
            <a:off x="3730129" y="4062565"/>
            <a:ext cx="220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200" dirty="0"/>
              <a:t>OAC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200" dirty="0"/>
              <a:t>QANAMA KONTROLU </a:t>
            </a:r>
          </a:p>
          <a:p>
            <a:r>
              <a:rPr lang="az-Latn-AZ" sz="1200" dirty="0"/>
              <a:t>        ÜÇÜN TƏDBİRLƏRƏ BAŞLA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E9AE4DA-CC89-FCDE-2AFC-1B9C0254AFD6}"/>
              </a:ext>
            </a:extLst>
          </p:cNvPr>
          <p:cNvSpPr/>
          <p:nvPr/>
        </p:nvSpPr>
        <p:spPr>
          <a:xfrm rot="10800000" flipV="1">
            <a:off x="4764118" y="5259136"/>
            <a:ext cx="415916" cy="416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1FF255-40D9-578C-8F24-3E9A050C7306}"/>
              </a:ext>
            </a:extLst>
          </p:cNvPr>
          <p:cNvSpPr/>
          <p:nvPr/>
        </p:nvSpPr>
        <p:spPr>
          <a:xfrm>
            <a:off x="3721836" y="5703848"/>
            <a:ext cx="2141893" cy="849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2C03A-FF03-7922-BEE5-60F2391B205D}"/>
              </a:ext>
            </a:extLst>
          </p:cNvPr>
          <p:cNvSpPr txBox="1"/>
          <p:nvPr/>
        </p:nvSpPr>
        <p:spPr>
          <a:xfrm>
            <a:off x="3747045" y="5796181"/>
            <a:ext cx="203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dirty="0"/>
              <a:t>QANAMA KONTROL</a:t>
            </a:r>
          </a:p>
          <a:p>
            <a:r>
              <a:rPr lang="az-Latn-AZ" dirty="0"/>
              <a:t> EDİLDİMİ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05B22B-5D57-6286-6DFE-F4228F0C7D86}"/>
              </a:ext>
            </a:extLst>
          </p:cNvPr>
          <p:cNvSpPr/>
          <p:nvPr/>
        </p:nvSpPr>
        <p:spPr>
          <a:xfrm>
            <a:off x="646128" y="5460034"/>
            <a:ext cx="2182230" cy="1093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B93892-D863-523C-7464-BAE5BA0323DE}"/>
              </a:ext>
            </a:extLst>
          </p:cNvPr>
          <p:cNvSpPr/>
          <p:nvPr/>
        </p:nvSpPr>
        <p:spPr>
          <a:xfrm>
            <a:off x="700530" y="553270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1400" dirty="0"/>
              <a:t>ANTİDOT VƏ </a:t>
            </a:r>
          </a:p>
          <a:p>
            <a:r>
              <a:rPr lang="az-Latn-AZ" sz="1400" dirty="0"/>
              <a:t>HEMOSTATİK AGENTLƏRİ</a:t>
            </a:r>
          </a:p>
          <a:p>
            <a:r>
              <a:rPr lang="az-Latn-AZ" sz="1400" dirty="0"/>
              <a:t>İSTİFADƏ ET</a:t>
            </a:r>
            <a:endParaRPr lang="en-US" sz="1400" dirty="0"/>
          </a:p>
        </p:txBody>
      </p:sp>
      <p:sp>
        <p:nvSpPr>
          <p:cNvPr id="20" name="Left Arrow 19"/>
          <p:cNvSpPr/>
          <p:nvPr/>
        </p:nvSpPr>
        <p:spPr>
          <a:xfrm>
            <a:off x="2800175" y="5902039"/>
            <a:ext cx="887578" cy="4910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1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54F4B3-A799-CAA7-4494-66FD8DE4F606}"/>
              </a:ext>
            </a:extLst>
          </p:cNvPr>
          <p:cNvSpPr/>
          <p:nvPr/>
        </p:nvSpPr>
        <p:spPr>
          <a:xfrm>
            <a:off x="5845426" y="818425"/>
            <a:ext cx="5824404" cy="1082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561ED-D73E-31CD-461F-9F8CE835998D}"/>
              </a:ext>
            </a:extLst>
          </p:cNvPr>
          <p:cNvSpPr txBox="1"/>
          <p:nvPr/>
        </p:nvSpPr>
        <p:spPr>
          <a:xfrm>
            <a:off x="6831238" y="1005845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4000" b="1" dirty="0"/>
              <a:t>MİNOR QANAMA</a:t>
            </a:r>
            <a:endParaRPr lang="en-US" sz="4000" b="1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85322CCC-DB2E-0736-6C1E-FFA5BA6B75FC}"/>
              </a:ext>
            </a:extLst>
          </p:cNvPr>
          <p:cNvSpPr/>
          <p:nvPr/>
        </p:nvSpPr>
        <p:spPr>
          <a:xfrm rot="10800000" flipV="1">
            <a:off x="8458061" y="1999765"/>
            <a:ext cx="484632" cy="484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AB299-210F-2E5E-34F0-1ADF5B4AB90E}"/>
              </a:ext>
            </a:extLst>
          </p:cNvPr>
          <p:cNvSpPr/>
          <p:nvPr/>
        </p:nvSpPr>
        <p:spPr>
          <a:xfrm>
            <a:off x="6174867" y="2466775"/>
            <a:ext cx="4890654" cy="622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B5547-B682-2614-15C5-F373FA8F24C6}"/>
              </a:ext>
            </a:extLst>
          </p:cNvPr>
          <p:cNvSpPr/>
          <p:nvPr/>
        </p:nvSpPr>
        <p:spPr>
          <a:xfrm>
            <a:off x="6174867" y="2522195"/>
            <a:ext cx="5243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1400" dirty="0"/>
              <a:t>QANAXMA- HOSPİTALİZASİYA, TRANSFUZİYA, CƏRRAHİ MÜDAXİLƏ</a:t>
            </a:r>
          </a:p>
          <a:p>
            <a:r>
              <a:rPr lang="az-Latn-AZ" sz="1400" dirty="0"/>
              <a:t> TƏLƏB EDİMİ?</a:t>
            </a:r>
            <a:endParaRPr lang="en-US" sz="14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D98787C-9772-4571-6173-F5B2DCCE23D5}"/>
              </a:ext>
            </a:extLst>
          </p:cNvPr>
          <p:cNvSpPr/>
          <p:nvPr/>
        </p:nvSpPr>
        <p:spPr>
          <a:xfrm rot="10800000" flipV="1">
            <a:off x="6875439" y="3173306"/>
            <a:ext cx="577828" cy="603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050" dirty="0"/>
              <a:t>yes</a:t>
            </a:r>
            <a:endParaRPr lang="en-US" sz="1050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275E2CE-15C6-3600-8A38-08951E748126}"/>
              </a:ext>
            </a:extLst>
          </p:cNvPr>
          <p:cNvSpPr/>
          <p:nvPr/>
        </p:nvSpPr>
        <p:spPr>
          <a:xfrm rot="10800000" flipV="1">
            <a:off x="9862726" y="3186546"/>
            <a:ext cx="484632" cy="58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/>
              <a:t>no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B0805-3739-44A7-124E-076C0E8A6235}"/>
              </a:ext>
            </a:extLst>
          </p:cNvPr>
          <p:cNvSpPr/>
          <p:nvPr/>
        </p:nvSpPr>
        <p:spPr>
          <a:xfrm>
            <a:off x="5845426" y="3891049"/>
            <a:ext cx="2686826" cy="2131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b="1" dirty="0"/>
              <a:t>afiq tədbirləri başlat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D5662-2F83-B3D0-2DCB-81A82E46B49A}"/>
              </a:ext>
            </a:extLst>
          </p:cNvPr>
          <p:cNvSpPr/>
          <p:nvPr/>
        </p:nvSpPr>
        <p:spPr>
          <a:xfrm>
            <a:off x="8856180" y="3895276"/>
            <a:ext cx="2734525" cy="2144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7FF9A-8B3B-5F50-A74F-513F6422CA67}"/>
              </a:ext>
            </a:extLst>
          </p:cNvPr>
          <p:cNvSpPr txBox="1"/>
          <p:nvPr/>
        </p:nvSpPr>
        <p:spPr>
          <a:xfrm>
            <a:off x="5848988" y="4105238"/>
            <a:ext cx="2686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400" dirty="0"/>
              <a:t>OAC DAYANDIR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400" dirty="0"/>
              <a:t>QANAMAYA KONTROL ÜÇÜN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400" dirty="0"/>
              <a:t>MÜVAFİQ TƏDBİRLƏR BAŞLAT 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EA369-0193-2B90-D24C-07D57960C068}"/>
              </a:ext>
            </a:extLst>
          </p:cNvPr>
          <p:cNvSpPr txBox="1"/>
          <p:nvPr/>
        </p:nvSpPr>
        <p:spPr>
          <a:xfrm>
            <a:off x="8899419" y="4025027"/>
            <a:ext cx="273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400" dirty="0"/>
              <a:t>OAC DAVAM 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400" dirty="0"/>
              <a:t>QANAMAYA KONTROL ÜÇÜN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1400" dirty="0"/>
              <a:t>MÜVAFİQ TƏDBİRLƏR BAŞLAT 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" y="1535290"/>
            <a:ext cx="4177832" cy="44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427"/>
            <a:ext cx="10600813" cy="1469462"/>
          </a:xfrm>
        </p:spPr>
        <p:txBody>
          <a:bodyPr>
            <a:normAutofit/>
          </a:bodyPr>
          <a:lstStyle/>
          <a:p>
            <a:r>
              <a:rPr lang="az-Latn-AZ" sz="4000" b="1" dirty="0"/>
              <a:t>       </a:t>
            </a:r>
            <a:r>
              <a:rPr lang="az-Latn-AZ" sz="4800" b="1" dirty="0">
                <a:solidFill>
                  <a:srgbClr val="FF0000"/>
                </a:solidFill>
              </a:rPr>
              <a:t>Hemodinamik  qeyri – stabillik nədir?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943"/>
            <a:ext cx="8204199" cy="4203020"/>
          </a:xfrm>
        </p:spPr>
        <p:txBody>
          <a:bodyPr>
            <a:normAutofit/>
          </a:bodyPr>
          <a:lstStyle/>
          <a:p>
            <a:r>
              <a:rPr lang="az-Latn-AZ" sz="3600" dirty="0"/>
              <a:t>Sistolik A.T-in ˂90mmHg olması, </a:t>
            </a:r>
          </a:p>
          <a:p>
            <a:r>
              <a:rPr lang="az-Latn-AZ" sz="3600" dirty="0"/>
              <a:t>Sistolik təzyqidə ˃40mmHG düşüş,</a:t>
            </a:r>
          </a:p>
          <a:p>
            <a:r>
              <a:rPr lang="az-Latn-AZ" sz="3600" dirty="0"/>
              <a:t>Ortostatik vəziyyətdə SAT ≥20mmHG, </a:t>
            </a:r>
          </a:p>
          <a:p>
            <a:pPr marL="0" indent="0">
              <a:buNone/>
            </a:pPr>
            <a:r>
              <a:rPr lang="az-Latn-AZ" sz="3600" dirty="0"/>
              <a:t>   DAT ≥10mmHG düşüş</a:t>
            </a:r>
          </a:p>
          <a:p>
            <a:r>
              <a:rPr lang="az-Latn-AZ" sz="3600" dirty="0"/>
              <a:t>Sidik çıxışının  ˂0.5ml/kg az olması</a:t>
            </a:r>
          </a:p>
          <a:p>
            <a:r>
              <a:rPr lang="az-Latn-AZ" sz="3600" dirty="0"/>
              <a:t>Sinus taxikardiyası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606973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678" t="34656" r="33670" b="29306"/>
          <a:stretch/>
        </p:blipFill>
        <p:spPr>
          <a:xfrm>
            <a:off x="655584" y="1112263"/>
            <a:ext cx="10257379" cy="4459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496" y="-88066"/>
            <a:ext cx="913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dirty="0">
                <a:solidFill>
                  <a:srgbClr val="FF0000"/>
                </a:solidFill>
              </a:rPr>
              <a:t>               </a:t>
            </a:r>
            <a:r>
              <a:rPr lang="az-Latn-AZ" sz="3600" dirty="0">
                <a:solidFill>
                  <a:srgbClr val="FF0000"/>
                </a:solidFill>
              </a:rPr>
              <a:t>OAK fonunda qanama zamanı hansı                  </a:t>
            </a:r>
          </a:p>
          <a:p>
            <a:r>
              <a:rPr lang="az-Latn-AZ" sz="3600" dirty="0">
                <a:solidFill>
                  <a:srgbClr val="FF0000"/>
                </a:solidFill>
              </a:rPr>
              <a:t>                   laborator testləri icra edək?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8137" y="2082808"/>
            <a:ext cx="969819" cy="346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4452" y="3399717"/>
            <a:ext cx="6040584" cy="610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84274" y="6171852"/>
            <a:ext cx="64077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12121"/>
                </a:solidFill>
                <a:latin typeface="BlinkMacSystemFont"/>
              </a:rPr>
              <a:t>Ten Cate H, </a:t>
            </a:r>
            <a:r>
              <a:rPr lang="en-US" sz="1100" dirty="0" err="1">
                <a:solidFill>
                  <a:srgbClr val="212121"/>
                </a:solidFill>
                <a:latin typeface="BlinkMacSystemFont"/>
              </a:rPr>
              <a:t>Henskens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 YM, </a:t>
            </a:r>
            <a:r>
              <a:rPr lang="en-US" sz="1100" dirty="0" err="1">
                <a:solidFill>
                  <a:srgbClr val="212121"/>
                </a:solidFill>
                <a:latin typeface="BlinkMacSystemFont"/>
              </a:rPr>
              <a:t>Lancé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 MD. Practical guidance on the use of laboratory testing in the management of bleeding in patients receiving direct oral anticoagulants. </a:t>
            </a:r>
            <a:r>
              <a:rPr lang="en-US" sz="1100" i="1" dirty="0" err="1">
                <a:solidFill>
                  <a:srgbClr val="212121"/>
                </a:solidFill>
                <a:latin typeface="BlinkMacSystemFont"/>
              </a:rPr>
              <a:t>Vasc</a:t>
            </a:r>
            <a:r>
              <a:rPr lang="en-US" sz="1100" i="1" dirty="0">
                <a:solidFill>
                  <a:srgbClr val="212121"/>
                </a:solidFill>
                <a:latin typeface="BlinkMacSystemFont"/>
              </a:rPr>
              <a:t> Health Risk </a:t>
            </a:r>
            <a:r>
              <a:rPr lang="en-US" sz="1100" i="1" dirty="0" err="1">
                <a:solidFill>
                  <a:srgbClr val="212121"/>
                </a:solidFill>
                <a:latin typeface="BlinkMacSystemFont"/>
              </a:rPr>
              <a:t>Manag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. 2017;13:457-467. Published 2017 Dec 13. doi:10.2147/VHRM.S126265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206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r>
              <a:rPr lang="az-Latn-AZ" sz="5400" dirty="0">
                <a:solidFill>
                  <a:srgbClr val="FF0000"/>
                </a:solidFill>
              </a:rPr>
              <a:t>        </a:t>
            </a:r>
            <a:r>
              <a:rPr lang="az-Latn-AZ" sz="5400" b="1" dirty="0">
                <a:solidFill>
                  <a:srgbClr val="FF0000"/>
                </a:solidFill>
              </a:rPr>
              <a:t>Qanamaya yanaşmada 7 addım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03260"/>
              </p:ext>
            </p:extLst>
          </p:nvPr>
        </p:nvGraphicFramePr>
        <p:xfrm>
          <a:off x="838200" y="1357745"/>
          <a:ext cx="10515600" cy="481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09855" y="6176963"/>
            <a:ext cx="5472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Moia</a:t>
            </a:r>
            <a:r>
              <a:rPr lang="en-US" sz="1100" dirty="0"/>
              <a:t> M, </a:t>
            </a:r>
            <a:r>
              <a:rPr lang="en-US" sz="1100" dirty="0" err="1"/>
              <a:t>Squizzato</a:t>
            </a:r>
            <a:r>
              <a:rPr lang="en-US" sz="1100" dirty="0"/>
              <a:t> A. Reversal agents for oral anticoagulant-associated major or life-threatening bleeding [published correction appears in Intern </a:t>
            </a:r>
            <a:r>
              <a:rPr lang="en-US" sz="1100" dirty="0" err="1"/>
              <a:t>Emerg</a:t>
            </a:r>
            <a:r>
              <a:rPr lang="en-US" sz="1100" dirty="0"/>
              <a:t> Med. 2019 Nov 27;:]. </a:t>
            </a:r>
            <a:r>
              <a:rPr lang="en-US" sz="1100" i="1" dirty="0"/>
              <a:t>Intern </a:t>
            </a:r>
            <a:r>
              <a:rPr lang="en-US" sz="1100" i="1" dirty="0" err="1"/>
              <a:t>Emerg</a:t>
            </a:r>
            <a:r>
              <a:rPr lang="en-US" sz="1100" i="1" dirty="0"/>
              <a:t> Med</a:t>
            </a:r>
            <a:r>
              <a:rPr lang="en-US" sz="1100" dirty="0"/>
              <a:t>. 2019;14(8):1233-1239. doi:10.1007/s11739-019-02177-2</a:t>
            </a:r>
          </a:p>
        </p:txBody>
      </p:sp>
    </p:spTree>
    <p:extLst>
      <p:ext uri="{BB962C8B-B14F-4D97-AF65-F5344CB8AC3E}">
        <p14:creationId xmlns:p14="http://schemas.microsoft.com/office/powerpoint/2010/main" val="220701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385495"/>
            <a:ext cx="75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4400" b="1" dirty="0">
                <a:solidFill>
                  <a:srgbClr val="FF0000"/>
                </a:solidFill>
              </a:rPr>
              <a:t>Nə zaman antidota ehtiyac var?</a:t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0145" y="2743200"/>
            <a:ext cx="2708910" cy="18516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49490" y="2726644"/>
            <a:ext cx="2708910" cy="18516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t</a:t>
            </a:r>
            <a:endParaRPr lang="en-US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83230" y="1405890"/>
            <a:ext cx="1394460" cy="1188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29500" y="1405890"/>
            <a:ext cx="1131570" cy="1188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5385" t="23047" r="29844" b="60038"/>
          <a:stretch/>
        </p:blipFill>
        <p:spPr>
          <a:xfrm>
            <a:off x="8121015" y="6035041"/>
            <a:ext cx="3874770" cy="685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134" y="3072984"/>
            <a:ext cx="2323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/>
              <a:t>Həyati-əhəmiyyətli qanamalar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37004" y="3135973"/>
            <a:ext cx="336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/>
              <a:t>Təcili cərrahi prosedurlar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30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526473"/>
            <a:ext cx="3823855" cy="6234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rgbClr val="FF0000"/>
                </a:solidFill>
              </a:rPr>
              <a:t>ANTİDOTLAR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4291" y="2306780"/>
            <a:ext cx="2008909" cy="114300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az-Latn-AZ" dirty="0"/>
              <a:t>    </a:t>
            </a:r>
            <a:r>
              <a:rPr lang="en-US" sz="2400" b="1" dirty="0">
                <a:solidFill>
                  <a:schemeClr val="tx1"/>
                </a:solidFill>
              </a:rPr>
              <a:t>VARFARIN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56122" y="2188147"/>
            <a:ext cx="2173865" cy="1316181"/>
          </a:xfrm>
          <a:prstGeom prst="roundRect">
            <a:avLst>
              <a:gd name="adj" fmla="val 221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RİVOXABAN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APİXABAN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EDOXABAN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9872" y="2257422"/>
            <a:ext cx="2159578" cy="119235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400" b="1" dirty="0">
                <a:solidFill>
                  <a:schemeClr val="tx1"/>
                </a:solidFill>
              </a:rPr>
              <a:t>DABİGATRAN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4292" y="4593216"/>
            <a:ext cx="2067790" cy="128111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chemeClr val="tx1"/>
                </a:solidFill>
              </a:rPr>
              <a:t>Vitamin K 1-10mg i/v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99313" y="4557276"/>
            <a:ext cx="2159578" cy="131705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400" b="1" dirty="0">
                <a:solidFill>
                  <a:schemeClr val="tx1"/>
                </a:solidFill>
              </a:rPr>
              <a:t>İdarucizumab 5g i.v </a:t>
            </a:r>
            <a:r>
              <a:rPr lang="az-Latn-AZ" dirty="0">
                <a:solidFill>
                  <a:schemeClr val="tx1"/>
                </a:solidFill>
              </a:rPr>
              <a:t>(15 dəq fasilə ilə iki 2.25mg doza ilə)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56123" y="4545159"/>
            <a:ext cx="2173865" cy="1329167"/>
          </a:xfrm>
          <a:prstGeom prst="roundRect">
            <a:avLst>
              <a:gd name="adj" fmla="val 221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chemeClr val="tx1"/>
                </a:solidFill>
              </a:rPr>
              <a:t>Andexanet alfa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857043" y="1149927"/>
            <a:ext cx="2076666" cy="983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244436" y="1149927"/>
            <a:ext cx="1717964" cy="1107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9487" t="18655" r="31835" b="70738"/>
          <a:stretch/>
        </p:blipFill>
        <p:spPr>
          <a:xfrm>
            <a:off x="9518074" y="249381"/>
            <a:ext cx="2105890" cy="77585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949661" y="1246909"/>
            <a:ext cx="0" cy="101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9661" y="3560618"/>
            <a:ext cx="0" cy="9845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22" idx="0"/>
          </p:cNvCxnSpPr>
          <p:nvPr/>
        </p:nvCxnSpPr>
        <p:spPr>
          <a:xfrm>
            <a:off x="10243055" y="3504328"/>
            <a:ext cx="1" cy="1040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9" idx="0"/>
          </p:cNvCxnSpPr>
          <p:nvPr/>
        </p:nvCxnSpPr>
        <p:spPr>
          <a:xfrm flipH="1">
            <a:off x="1768187" y="3560618"/>
            <a:ext cx="29440" cy="10325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3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829" t="36719" r="34114" b="16766"/>
          <a:stretch/>
        </p:blipFill>
        <p:spPr>
          <a:xfrm>
            <a:off x="845125" y="9308"/>
            <a:ext cx="10778837" cy="5786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8481" y="5260034"/>
            <a:ext cx="2175163" cy="2355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295" y="4428800"/>
            <a:ext cx="1676402" cy="983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7059" y="4468877"/>
            <a:ext cx="1842654" cy="983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09807" y="4645741"/>
            <a:ext cx="1842654" cy="983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9487" t="18655" r="31835" b="70738"/>
          <a:stretch/>
        </p:blipFill>
        <p:spPr>
          <a:xfrm>
            <a:off x="10061866" y="6082145"/>
            <a:ext cx="2105890" cy="77585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80955" y="412955"/>
            <a:ext cx="5928852" cy="84065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</a:rPr>
              <a:t>      </a:t>
            </a:r>
            <a:r>
              <a:rPr lang="az-Latn-AZ" sz="3200" b="1" dirty="0">
                <a:solidFill>
                  <a:srgbClr val="FF0000"/>
                </a:solidFill>
              </a:rPr>
              <a:t>Antidot yoxdur. Nə edək?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845961" y="5523158"/>
            <a:ext cx="301226" cy="5832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5527" y="6106438"/>
            <a:ext cx="180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/>
              <a:t>Hemodializ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12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1" y="177990"/>
            <a:ext cx="10112477" cy="6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solidFill>
                  <a:srgbClr val="FF0000"/>
                </a:solidFill>
              </a:rPr>
              <a:t>         Vitamin K istifadə edəkmi?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965" y="2216727"/>
            <a:ext cx="6325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3600" dirty="0"/>
              <a:t>TDP-nin Vitamin K ilə müqayisədə koaqulyasiya effekti daha sürətlidir.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3600" dirty="0"/>
              <a:t>PCC –nin koaqulyasiya effekti daha da sürətlidir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167AA-A150-717B-57C1-035703CB0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89" y="1891145"/>
            <a:ext cx="4072467" cy="4052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15C49-5123-A1B1-561B-7BB2A6DC1531}"/>
              </a:ext>
            </a:extLst>
          </p:cNvPr>
          <p:cNvSpPr txBox="1"/>
          <p:nvPr/>
        </p:nvSpPr>
        <p:spPr>
          <a:xfrm>
            <a:off x="955965" y="5297269"/>
            <a:ext cx="632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3600" dirty="0">
                <a:solidFill>
                  <a:srgbClr val="C00000"/>
                </a:solidFill>
              </a:rPr>
              <a:t>4F-PCC yoxdursa</a:t>
            </a:r>
          </a:p>
        </p:txBody>
      </p:sp>
    </p:spTree>
    <p:extLst>
      <p:ext uri="{BB962C8B-B14F-4D97-AF65-F5344CB8AC3E}">
        <p14:creationId xmlns:p14="http://schemas.microsoft.com/office/powerpoint/2010/main" val="309056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854" y="38869"/>
            <a:ext cx="10515600" cy="1325563"/>
          </a:xfrm>
        </p:spPr>
        <p:txBody>
          <a:bodyPr>
            <a:normAutofit/>
          </a:bodyPr>
          <a:lstStyle/>
          <a:p>
            <a:r>
              <a:rPr lang="az-Latn-AZ" dirty="0"/>
              <a:t>  </a:t>
            </a:r>
            <a:r>
              <a:rPr lang="az-Latn-AZ" b="1" dirty="0">
                <a:solidFill>
                  <a:srgbClr val="FF0000"/>
                </a:solidFill>
              </a:rPr>
              <a:t>Qanama durdu, təkrar nə zaman başlayaq?</a:t>
            </a:r>
            <a:br>
              <a:rPr lang="ru-RU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487" t="18655" r="31835" b="70738"/>
          <a:stretch/>
        </p:blipFill>
        <p:spPr>
          <a:xfrm>
            <a:off x="9606563" y="6082145"/>
            <a:ext cx="2410691" cy="77585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9807" y="5152997"/>
            <a:ext cx="3259393" cy="11150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dirty="0">
                <a:solidFill>
                  <a:srgbClr val="002060"/>
                </a:solidFill>
              </a:rPr>
              <a:t>Təkrar antikoaqulyant başlamağı ertələ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23472" y="5152997"/>
            <a:ext cx="3259393" cy="11150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dirty="0">
                <a:solidFill>
                  <a:srgbClr val="002060"/>
                </a:solidFill>
              </a:rPr>
              <a:t>Təkrar antikoaqulyant başla</a:t>
            </a:r>
            <a:endParaRPr lang="ru-RU" sz="2400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96263" y="4243205"/>
            <a:ext cx="412955" cy="8746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8554064" y="4243205"/>
            <a:ext cx="398206" cy="85026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48780" y="4061895"/>
            <a:ext cx="707923" cy="4216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399205" y="4038807"/>
            <a:ext cx="707923" cy="3819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380358" y="4081217"/>
            <a:ext cx="6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/>
              <a:t>   NO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22521" y="4070554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/>
              <a:t>YES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9807" y="1150373"/>
            <a:ext cx="8613058" cy="2920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az-Latn-AZ" sz="3600" dirty="0">
                <a:solidFill>
                  <a:srgbClr val="C00000"/>
                </a:solidFill>
              </a:rPr>
              <a:t>Ağıdakılardan ən azı 1-i varmı?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rgbClr val="002060"/>
                </a:solidFill>
              </a:rPr>
              <a:t>Qanama kritik nahiyədə oldu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rgbClr val="002060"/>
                </a:solidFill>
              </a:rPr>
              <a:t>Xəstənin təkrar qanama riski yüksəkdir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rgbClr val="002060"/>
                </a:solidFill>
              </a:rPr>
              <a:t>Qanama mənbəyi aşkarlanmayıb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rgbClr val="002060"/>
                </a:solidFill>
              </a:rPr>
              <a:t>Cərrahi ya invaziv prosedur planlaşdırılır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rgbClr val="002060"/>
                </a:solidFill>
              </a:rPr>
              <a:t>Xəstə təkrar dərman başlamaq istəmir.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z-Latn-AZ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z-Latn-AZ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z-Latn-AZ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z-Latn-AZ" dirty="0">
              <a:solidFill>
                <a:srgbClr val="002060"/>
              </a:solidFill>
            </a:endParaRPr>
          </a:p>
          <a:p>
            <a:r>
              <a:rPr lang="az-Latn-AZ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1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2" y="274675"/>
            <a:ext cx="1024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/>
              <a:t>           </a:t>
            </a:r>
            <a:r>
              <a:rPr lang="az-Latn-AZ" sz="4800" dirty="0">
                <a:solidFill>
                  <a:srgbClr val="FF0000"/>
                </a:solidFill>
              </a:rPr>
              <a:t>Antikoaqulyantı müdaxilələrdən nə qədər öncədən kəsək</a:t>
            </a:r>
            <a:r>
              <a:rPr lang="ru-RU" sz="4800" dirty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38" t="63542" r="28723" b="7355"/>
          <a:stretch/>
        </p:blipFill>
        <p:spPr>
          <a:xfrm>
            <a:off x="1094509" y="1814946"/>
            <a:ext cx="10030691" cy="3990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9487" t="18655" r="31835" b="70738"/>
          <a:stretch/>
        </p:blipFill>
        <p:spPr>
          <a:xfrm>
            <a:off x="9781309" y="6082145"/>
            <a:ext cx="2410691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5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4872" y="1316182"/>
            <a:ext cx="6816437" cy="147732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P</a:t>
            </a:r>
            <a:r>
              <a:rPr lang="az-Latn-AZ" dirty="0"/>
              <a:t>er os qəbul </a:t>
            </a:r>
            <a:r>
              <a:rPr lang="en-US" dirty="0"/>
              <a:t> </a:t>
            </a:r>
            <a:r>
              <a:rPr lang="az-Latn-AZ" dirty="0"/>
              <a:t>mümkünsüzdür</a:t>
            </a:r>
          </a:p>
          <a:p>
            <a:r>
              <a:rPr lang="az-Latn-AZ" dirty="0"/>
              <a:t>İnvaziv prosedur planlanır</a:t>
            </a:r>
          </a:p>
          <a:p>
            <a:r>
              <a:rPr lang="az-Latn-AZ" dirty="0"/>
              <a:t>Hamilədir</a:t>
            </a:r>
          </a:p>
          <a:p>
            <a:r>
              <a:rPr lang="az-Latn-AZ" dirty="0"/>
              <a:t>Yüksək qanama riski var</a:t>
            </a:r>
          </a:p>
          <a:p>
            <a:r>
              <a:rPr lang="az-Latn-AZ" dirty="0"/>
              <a:t>Yüksək trombotik riski olanlarda VKA düşünülməlidir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93819" y="2913314"/>
            <a:ext cx="1191490" cy="739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627917" y="2832878"/>
            <a:ext cx="1153392" cy="71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9487" t="18655" r="31835" b="70738"/>
          <a:stretch/>
        </p:blipFill>
        <p:spPr>
          <a:xfrm>
            <a:off x="9975273" y="0"/>
            <a:ext cx="2216727" cy="775855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7980218" y="1399310"/>
            <a:ext cx="249382" cy="131618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62109" y="1660451"/>
                <a:ext cx="886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Latn-AZ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az-Latn-AZ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09" y="1660451"/>
                <a:ext cx="88669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68034" y="3700639"/>
            <a:ext cx="3422074" cy="9195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dirty="0"/>
              <a:t>Müvvəqəti və ya uzun müddətli parenteral antikoaqulyasiya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980218" y="3645240"/>
            <a:ext cx="3560621" cy="93847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dirty="0"/>
              <a:t>Yanaşı Antiplatelet terapiya alırsa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964871" y="3122554"/>
            <a:ext cx="498764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H++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8887690" y="3020764"/>
            <a:ext cx="498764" cy="255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H-+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902526" y="4258284"/>
            <a:ext cx="4991102" cy="1423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8034" y="5745607"/>
            <a:ext cx="3435930" cy="91950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dirty="0"/>
              <a:t>Aspirin və  DAPT  taktikası təkrər düşünülsün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398077" y="4767102"/>
            <a:ext cx="498764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H++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559636" y="4583714"/>
            <a:ext cx="13855" cy="116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07925" y="5763492"/>
            <a:ext cx="3546767" cy="90162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dirty="0"/>
              <a:t>Antikoaqulyant təkrək başlanılsın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9386454" y="4860028"/>
            <a:ext cx="346364" cy="30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H-+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63635" y="275990"/>
            <a:ext cx="523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3600" dirty="0"/>
              <a:t>Təkrar nə zaman başlayaq?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942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83127"/>
            <a:ext cx="10515600" cy="983673"/>
          </a:xfrm>
        </p:spPr>
        <p:txBody>
          <a:bodyPr/>
          <a:lstStyle/>
          <a:p>
            <a:r>
              <a:rPr lang="az-Latn-AZ" dirty="0"/>
              <a:t>               </a:t>
            </a:r>
            <a:r>
              <a:rPr lang="az-Latn-AZ" b="1" dirty="0"/>
              <a:t>XƏSTƏ TƏQDİMATI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423843"/>
            <a:ext cx="11132128" cy="5004665"/>
          </a:xfrm>
        </p:spPr>
        <p:txBody>
          <a:bodyPr>
            <a:normAutofit/>
          </a:bodyPr>
          <a:lstStyle/>
          <a:p>
            <a:r>
              <a:rPr lang="az-Latn-AZ" dirty="0"/>
              <a:t>60 yaşlı kişi</a:t>
            </a:r>
          </a:p>
          <a:p>
            <a:r>
              <a:rPr lang="az-Latn-AZ" dirty="0"/>
              <a:t>AH+, DM+, ÜİX-, Stroke-, </a:t>
            </a:r>
            <a:r>
              <a:rPr lang="az-Latn-AZ" b="1" dirty="0"/>
              <a:t>Paroksizmal AF</a:t>
            </a:r>
          </a:p>
          <a:p>
            <a:r>
              <a:rPr lang="az-Latn-AZ" dirty="0"/>
              <a:t>İstifadə etdiyi dərmanlar: Perindopril/indapamid 10/2.5, Varfarin 5mg/sutka, </a:t>
            </a:r>
            <a:r>
              <a:rPr lang="en-US" dirty="0" err="1"/>
              <a:t>Bisoprolol</a:t>
            </a:r>
            <a:r>
              <a:rPr lang="en-US" dirty="0"/>
              <a:t> </a:t>
            </a:r>
            <a:r>
              <a:rPr lang="az-Latn-AZ" dirty="0"/>
              <a:t>2</a:t>
            </a:r>
            <a:r>
              <a:rPr lang="en-US" dirty="0"/>
              <a:t>,5</a:t>
            </a:r>
            <a:r>
              <a:rPr lang="az-Latn-AZ" dirty="0"/>
              <a:t> mg, Rosuvastatin 20mg</a:t>
            </a:r>
          </a:p>
          <a:p>
            <a:r>
              <a:rPr lang="az-Latn-AZ" dirty="0"/>
              <a:t>Şikayəti: halsızlıq, başgicəllənmə, son 3 gündə qara nəcis</a:t>
            </a:r>
          </a:p>
          <a:p>
            <a:r>
              <a:rPr lang="az-Latn-AZ" dirty="0"/>
              <a:t>Laborator testlər: Hgb 7g/dL, </a:t>
            </a:r>
            <a:r>
              <a:rPr lang="az-Latn-AZ" dirty="0">
                <a:solidFill>
                  <a:srgbClr val="FF0000"/>
                </a:solidFill>
              </a:rPr>
              <a:t>İNR 4.3</a:t>
            </a:r>
            <a:r>
              <a:rPr lang="az-Latn-AZ" dirty="0"/>
              <a:t>, </a:t>
            </a:r>
            <a:r>
              <a:rPr lang="en-US" dirty="0" err="1"/>
              <a:t>kreatinin</a:t>
            </a:r>
            <a:r>
              <a:rPr lang="en-US" dirty="0"/>
              <a:t> 1.</a:t>
            </a:r>
            <a:r>
              <a:rPr lang="az-Latn-AZ" dirty="0"/>
              <a:t>3</a:t>
            </a:r>
            <a:r>
              <a:rPr lang="en-US" dirty="0"/>
              <a:t> mg/dl</a:t>
            </a:r>
            <a:endParaRPr lang="az-Latn-AZ" dirty="0"/>
          </a:p>
          <a:p>
            <a:r>
              <a:rPr lang="az-Latn-AZ" dirty="0"/>
              <a:t>Son 1 il requlyar </a:t>
            </a:r>
            <a:r>
              <a:rPr lang="az-Latn-AZ" dirty="0">
                <a:solidFill>
                  <a:srgbClr val="FF0000"/>
                </a:solidFill>
              </a:rPr>
              <a:t>alkoqol qəbulu var.</a:t>
            </a:r>
          </a:p>
          <a:p>
            <a:r>
              <a:rPr lang="en-US" dirty="0"/>
              <a:t>H</a:t>
            </a:r>
            <a:r>
              <a:rPr lang="az-Latn-AZ" dirty="0"/>
              <a:t>emodinamik olaraq: AT 80/</a:t>
            </a:r>
            <a:r>
              <a:rPr lang="ru-RU" dirty="0"/>
              <a:t>5</a:t>
            </a:r>
            <a:r>
              <a:rPr lang="az-Latn-AZ" dirty="0"/>
              <a:t>0mmHG, Ps 115v/d, ritmikdir</a:t>
            </a:r>
          </a:p>
          <a:p>
            <a:r>
              <a:rPr lang="az-Latn-AZ" dirty="0"/>
              <a:t>Xəstəyə EQDS icra edilir. Nəticə: mədənin antral  hissəsində qanayan xora.</a:t>
            </a:r>
          </a:p>
          <a:p>
            <a:pPr marL="0" indent="0">
              <a:buNone/>
            </a:pPr>
            <a:endParaRPr lang="az-Latn-AZ" dirty="0"/>
          </a:p>
          <a:p>
            <a:endParaRPr lang="az-Latn-AZ" dirty="0"/>
          </a:p>
          <a:p>
            <a:endParaRPr lang="az-Latn-AZ" sz="3200" dirty="0"/>
          </a:p>
        </p:txBody>
      </p:sp>
    </p:spTree>
    <p:extLst>
      <p:ext uri="{BB962C8B-B14F-4D97-AF65-F5344CB8AC3E}">
        <p14:creationId xmlns:p14="http://schemas.microsoft.com/office/powerpoint/2010/main" val="356951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759" y="452886"/>
            <a:ext cx="571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600" b="1" dirty="0"/>
              <a:t>        Xəstə təqdimatı 1:</a:t>
            </a:r>
            <a:endParaRPr lang="ru-RU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583405" y="1117682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2000" b="1" dirty="0">
                <a:solidFill>
                  <a:srgbClr val="FF0000"/>
                </a:solidFill>
              </a:rPr>
              <a:t> </a:t>
            </a:r>
            <a:r>
              <a:rPr lang="az-Latn-AZ" sz="3200" b="1" dirty="0">
                <a:solidFill>
                  <a:srgbClr val="FF0000"/>
                </a:solidFill>
              </a:rPr>
              <a:t>Major qanama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385" y="2416331"/>
            <a:ext cx="1057641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z-Latn-AZ" sz="6600" dirty="0"/>
              <a:t> 4F-PCC 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6600" dirty="0"/>
              <a:t>Təzə dondurmus plasma 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6600" dirty="0"/>
              <a:t>Vitamin K</a:t>
            </a:r>
          </a:p>
          <a:p>
            <a:endParaRPr lang="en-US" sz="6600" dirty="0"/>
          </a:p>
          <a:p>
            <a:pPr marL="342900" indent="-342900">
              <a:buFont typeface="+mj-lt"/>
              <a:buAutoNum type="arabicPeriod"/>
            </a:pPr>
            <a:endParaRPr lang="az-Latn-AZ" sz="5400" dirty="0"/>
          </a:p>
          <a:p>
            <a:pPr marL="342900" indent="-342900">
              <a:buFont typeface="+mj-lt"/>
              <a:buAutoNum type="arabicPeriod"/>
            </a:pPr>
            <a:endParaRPr lang="az-Latn-AZ" sz="5400" dirty="0"/>
          </a:p>
          <a:p>
            <a:r>
              <a:rPr lang="az-Latn-AZ" sz="5400" dirty="0"/>
              <a:t> 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0A269-8801-65E1-4BE8-CB2A501E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40" y="4803386"/>
            <a:ext cx="3002986" cy="18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4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759" y="452886"/>
            <a:ext cx="571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600" b="1" dirty="0"/>
              <a:t>        Xəstə təqdimatı 1:</a:t>
            </a:r>
            <a:endParaRPr lang="ru-RU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583405" y="1117682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2000" b="1" dirty="0">
                <a:solidFill>
                  <a:srgbClr val="FF0000"/>
                </a:solidFill>
              </a:rPr>
              <a:t> </a:t>
            </a:r>
            <a:r>
              <a:rPr lang="az-Latn-AZ" sz="3200" b="1" dirty="0">
                <a:solidFill>
                  <a:srgbClr val="FF0000"/>
                </a:solidFill>
              </a:rPr>
              <a:t>Major qanama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385" y="2416331"/>
            <a:ext cx="1057641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z-Latn-AZ" sz="6600" dirty="0"/>
              <a:t> Vitamin K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6600" dirty="0"/>
              <a:t>Təzə dondurmus plasma 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6600" dirty="0"/>
              <a:t>4F-PCC </a:t>
            </a:r>
          </a:p>
          <a:p>
            <a:endParaRPr lang="en-US" sz="6600" dirty="0"/>
          </a:p>
          <a:p>
            <a:pPr marL="342900" indent="-342900">
              <a:buFont typeface="+mj-lt"/>
              <a:buAutoNum type="arabicPeriod"/>
            </a:pPr>
            <a:endParaRPr lang="az-Latn-AZ" sz="5400" dirty="0"/>
          </a:p>
          <a:p>
            <a:pPr marL="342900" indent="-342900">
              <a:buFont typeface="+mj-lt"/>
              <a:buAutoNum type="arabicPeriod"/>
            </a:pPr>
            <a:endParaRPr lang="az-Latn-AZ" sz="5400" dirty="0"/>
          </a:p>
          <a:p>
            <a:r>
              <a:rPr lang="az-Latn-AZ" sz="5400" dirty="0"/>
              <a:t> 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7F623-2895-065C-7820-933C23B8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4740193"/>
            <a:ext cx="3200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44" y="1016000"/>
            <a:ext cx="105551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5400" dirty="0"/>
              <a:t>           Qanama dayanıb</a:t>
            </a:r>
          </a:p>
          <a:p>
            <a:endParaRPr lang="az-Latn-AZ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z-Latn-AZ" sz="5400" dirty="0">
                <a:solidFill>
                  <a:srgbClr val="FF0000"/>
                </a:solidFill>
              </a:rPr>
              <a:t>Antikoaqulyant təkrar başlanılsın?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z-Latn-AZ" sz="5400" dirty="0">
                <a:solidFill>
                  <a:srgbClr val="FF0000"/>
                </a:solidFill>
              </a:rPr>
              <a:t>Nə seçək?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3674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843" t="24493" r="20368" b="56232"/>
          <a:stretch/>
        </p:blipFill>
        <p:spPr>
          <a:xfrm>
            <a:off x="2478505" y="1219260"/>
            <a:ext cx="7234989" cy="129941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69EDAD-B1CF-4BF0-FCA9-A9E00EDF7101}"/>
              </a:ext>
            </a:extLst>
          </p:cNvPr>
          <p:cNvSpPr txBox="1">
            <a:spLocks/>
          </p:cNvSpPr>
          <p:nvPr/>
        </p:nvSpPr>
        <p:spPr>
          <a:xfrm>
            <a:off x="984250" y="94248"/>
            <a:ext cx="10515600" cy="165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B</a:t>
            </a:r>
            <a:r>
              <a:rPr lang="az-Latn-AZ" b="1">
                <a:solidFill>
                  <a:srgbClr val="FF0000"/>
                </a:solidFill>
              </a:rPr>
              <a:t>ütün antikoaqulyantlarda qanama riski eyndirmi?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CA9615FE-B7ED-CE18-47DA-78A84F87C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0" t="28010" r="6098" b="30722"/>
          <a:stretch/>
        </p:blipFill>
        <p:spPr>
          <a:xfrm>
            <a:off x="1612692" y="2944860"/>
            <a:ext cx="8966615" cy="38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884903"/>
            <a:ext cx="11021483" cy="5529486"/>
          </a:xfrm>
        </p:spPr>
        <p:txBody>
          <a:bodyPr/>
          <a:lstStyle/>
          <a:p>
            <a:r>
              <a:rPr lang="az-Latn-AZ" dirty="0">
                <a:solidFill>
                  <a:srgbClr val="FF0000"/>
                </a:solidFill>
              </a:rPr>
              <a:t>     </a:t>
            </a:r>
            <a:r>
              <a:rPr lang="az-Latn-AZ" sz="2800" b="1" dirty="0">
                <a:solidFill>
                  <a:srgbClr val="FF0000"/>
                </a:solidFill>
              </a:rPr>
              <a:t>NOAK (Rivoxaban 20mg/sut) başlanılır </a:t>
            </a:r>
            <a:r>
              <a:rPr lang="az-Latn-AZ" sz="2800" b="1" dirty="0">
                <a:solidFill>
                  <a:schemeClr val="tx1"/>
                </a:solidFill>
              </a:rPr>
              <a:t>(VKA-da qanama riski daha yüksəkdir)</a:t>
            </a:r>
          </a:p>
          <a:p>
            <a:endParaRPr lang="az-Latn-AZ" sz="2800" b="1" dirty="0">
              <a:solidFill>
                <a:schemeClr val="tx1"/>
              </a:solidFill>
            </a:endParaRPr>
          </a:p>
          <a:p>
            <a:endParaRPr lang="az-Latn-AZ" b="1" dirty="0">
              <a:solidFill>
                <a:schemeClr val="tx1"/>
              </a:solidFill>
            </a:endParaRPr>
          </a:p>
          <a:p>
            <a:endParaRPr lang="az-Latn-AZ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948637" y="1793000"/>
            <a:ext cx="526472" cy="858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99" y="2757094"/>
            <a:ext cx="45806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dirty="0"/>
              <a:t>1 il sonra pnevmoniya səbəbilə   Klatiromisin 500mg*2 (7gün)</a:t>
            </a:r>
          </a:p>
          <a:p>
            <a:r>
              <a:rPr lang="az-Latn-AZ" sz="2800" b="1" dirty="0">
                <a:solidFill>
                  <a:srgbClr val="FF0000"/>
                </a:solidFill>
              </a:rPr>
              <a:t>Klaritromisin + Rivoxaban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939145" y="4154162"/>
            <a:ext cx="526472" cy="858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43379" y="5344067"/>
            <a:ext cx="729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600" b="1" dirty="0"/>
              <a:t>       1 həftə  sonra beyin qanaması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247668" y="4576321"/>
            <a:ext cx="45330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1500" dirty="0">
                <a:solidFill>
                  <a:srgbClr val="FF0000"/>
                </a:solidFill>
              </a:rPr>
              <a:t>NİYƏ?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53500" y="4096456"/>
            <a:ext cx="2698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</a:t>
            </a:r>
            <a:r>
              <a:rPr lang="en-US" sz="8800" b="1" dirty="0">
                <a:solidFill>
                  <a:srgbClr val="FF0000"/>
                </a:solidFill>
              </a:rPr>
              <a:t>≥ 3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154A0-9DA8-2BE1-B23E-395922F3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10031"/>
          <a:stretch/>
        </p:blipFill>
        <p:spPr>
          <a:xfrm>
            <a:off x="112889" y="1794933"/>
            <a:ext cx="8953500" cy="5155936"/>
          </a:xfrm>
          <a:prstGeom prst="rect">
            <a:avLst/>
          </a:prstGeom>
        </p:spPr>
      </p:pic>
      <p:sp>
        <p:nvSpPr>
          <p:cNvPr id="4" name="Текст 2">
            <a:extLst>
              <a:ext uri="{FF2B5EF4-FFF2-40B4-BE49-F238E27FC236}">
                <a16:creationId xmlns:a16="http://schemas.microsoft.com/office/drawing/2014/main" id="{D9B7962D-8D1C-47B7-AC48-7E89CF7240B8}"/>
              </a:ext>
            </a:extLst>
          </p:cNvPr>
          <p:cNvSpPr txBox="1">
            <a:spLocks/>
          </p:cNvSpPr>
          <p:nvPr/>
        </p:nvSpPr>
        <p:spPr>
          <a:xfrm>
            <a:off x="470605" y="255110"/>
            <a:ext cx="10515600" cy="15398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z-Latn-AZ" sz="4400" b="1" dirty="0">
                <a:solidFill>
                  <a:srgbClr val="FF0000"/>
                </a:solidFill>
              </a:rPr>
              <a:t>      Antikoaqulyant alan xəstədə qanama     riski nə zaman yüksəkdir?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9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547CA5-9E65-B45E-1AD3-F192C1AC4892}"/>
              </a:ext>
            </a:extLst>
          </p:cNvPr>
          <p:cNvSpPr txBox="1"/>
          <p:nvPr/>
        </p:nvSpPr>
        <p:spPr>
          <a:xfrm>
            <a:off x="1154293" y="368710"/>
            <a:ext cx="10476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Z" sz="4400" dirty="0">
                <a:solidFill>
                  <a:srgbClr val="C00000"/>
                </a:solidFill>
              </a:rPr>
              <a:t>Hansı dərman rivaroxaban səviyyəsini artırır?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D97F4-9032-098B-0784-EAF3B80D0740}"/>
              </a:ext>
            </a:extLst>
          </p:cNvPr>
          <p:cNvSpPr txBox="1"/>
          <p:nvPr/>
        </p:nvSpPr>
        <p:spPr>
          <a:xfrm>
            <a:off x="1154293" y="1991032"/>
            <a:ext cx="57925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Z" sz="4800" dirty="0"/>
              <a:t>Verapamil, Diltiazem</a:t>
            </a:r>
          </a:p>
          <a:p>
            <a:pPr marL="342900" indent="-342900">
              <a:buAutoNum type="arabicPeriod"/>
            </a:pPr>
            <a:r>
              <a:rPr lang="en-AZ" sz="4800" dirty="0"/>
              <a:t>Klaritromisin</a:t>
            </a:r>
          </a:p>
          <a:p>
            <a:pPr marL="342900" indent="-342900">
              <a:buAutoNum type="arabicPeriod"/>
            </a:pPr>
            <a:r>
              <a:rPr lang="en-AZ" sz="4800" dirty="0"/>
              <a:t>Antifungal</a:t>
            </a:r>
          </a:p>
          <a:p>
            <a:pPr marL="342900" indent="-342900">
              <a:buAutoNum type="arabicPeriod"/>
            </a:pPr>
            <a:r>
              <a:rPr lang="en-AZ" sz="4800" dirty="0"/>
              <a:t>Digitalis</a:t>
            </a:r>
          </a:p>
          <a:p>
            <a:pPr marL="342900" indent="-342900">
              <a:buAutoNum type="arabicPeriod"/>
            </a:pPr>
            <a:r>
              <a:rPr lang="en-AZ" sz="4800" dirty="0"/>
              <a:t>PPİ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0D564-572D-DB39-C0F5-8417B5177E55}"/>
              </a:ext>
            </a:extLst>
          </p:cNvPr>
          <p:cNvSpPr txBox="1"/>
          <p:nvPr/>
        </p:nvSpPr>
        <p:spPr>
          <a:xfrm>
            <a:off x="1154293" y="5658293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Z" sz="4800" dirty="0">
                <a:solidFill>
                  <a:srgbClr val="C00000"/>
                </a:solidFill>
              </a:rPr>
              <a:t>6. Hamısı</a:t>
            </a:r>
          </a:p>
        </p:txBody>
      </p:sp>
    </p:spTree>
    <p:extLst>
      <p:ext uri="{BB962C8B-B14F-4D97-AF65-F5344CB8AC3E}">
        <p14:creationId xmlns:p14="http://schemas.microsoft.com/office/powerpoint/2010/main" val="2656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180623"/>
            <a:ext cx="9053688" cy="6186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6933" y="3973689"/>
            <a:ext cx="2901245" cy="5939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75" t="20665" r="3790" b="28528"/>
          <a:stretch/>
        </p:blipFill>
        <p:spPr>
          <a:xfrm>
            <a:off x="501445" y="501445"/>
            <a:ext cx="11415252" cy="6356555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5052661" y="1599865"/>
            <a:ext cx="1554615" cy="509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7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803565"/>
            <a:ext cx="10515600" cy="5286086"/>
          </a:xfrm>
        </p:spPr>
        <p:txBody>
          <a:bodyPr>
            <a:normAutofit/>
          </a:bodyPr>
          <a:lstStyle/>
          <a:p>
            <a:endParaRPr lang="az-Latn-AZ" dirty="0">
              <a:solidFill>
                <a:schemeClr val="tx1"/>
              </a:solidFill>
            </a:endParaRPr>
          </a:p>
          <a:p>
            <a:endParaRPr lang="az-Latn-AZ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z-Latn-AZ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z-Latn-AZ" dirty="0">
              <a:solidFill>
                <a:schemeClr val="tx1"/>
              </a:solidFill>
            </a:endParaRPr>
          </a:p>
          <a:p>
            <a:r>
              <a:rPr lang="az-Latn-AZ" b="1" dirty="0">
                <a:solidFill>
                  <a:schemeClr val="tx1"/>
                </a:solidFill>
              </a:rPr>
              <a:t>                             </a:t>
            </a:r>
          </a:p>
          <a:p>
            <a:r>
              <a:rPr lang="az-Latn-AZ" sz="4000" b="1" dirty="0">
                <a:solidFill>
                  <a:schemeClr val="tx1"/>
                </a:solidFill>
              </a:rPr>
              <a:t>                        </a:t>
            </a:r>
            <a:r>
              <a:rPr lang="az-Latn-AZ" sz="4000" b="1" dirty="0">
                <a:solidFill>
                  <a:srgbClr val="FF0000"/>
                </a:solidFill>
              </a:rPr>
              <a:t>Taktika necə olacaq? </a:t>
            </a:r>
          </a:p>
          <a:p>
            <a:r>
              <a:rPr lang="az-Latn-AZ" sz="4000" b="1" dirty="0">
                <a:solidFill>
                  <a:srgbClr val="FF0000"/>
                </a:solidFill>
              </a:rPr>
              <a:t>             Antikoaqulyant davam ediləcəkmi?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63178" y="1375365"/>
            <a:ext cx="526472" cy="991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6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55" t="41005" r="1871" b="52177"/>
          <a:stretch/>
        </p:blipFill>
        <p:spPr>
          <a:xfrm>
            <a:off x="595745" y="526472"/>
            <a:ext cx="10016838" cy="135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888" t="31913" r="3255" b="30776"/>
          <a:stretch/>
        </p:blipFill>
        <p:spPr>
          <a:xfrm>
            <a:off x="672391" y="2062651"/>
            <a:ext cx="9739746" cy="344978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672391" y="2780407"/>
            <a:ext cx="1410034" cy="634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2391" y="4284071"/>
            <a:ext cx="1410034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5745" y="5814440"/>
            <a:ext cx="406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>
                <a:solidFill>
                  <a:srgbClr val="FF0000"/>
                </a:solidFill>
              </a:rPr>
              <a:t>Epikardial LAA qapatma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60490" y="5938012"/>
            <a:ext cx="737420" cy="2760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0361" y="5814439"/>
            <a:ext cx="390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/>
              <a:t>No OAK və antiplatelet</a:t>
            </a:r>
            <a:endParaRPr lang="ru-RU" sz="28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88890" y="1091381"/>
            <a:ext cx="6017342" cy="1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88890" y="3967316"/>
            <a:ext cx="2253374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707403" y="5181601"/>
            <a:ext cx="2253374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86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/>
              <a:t>             XƏSTƏ TƏQDİMATI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z-Latn-AZ" dirty="0"/>
              <a:t>72 yaşlı  kişi</a:t>
            </a:r>
          </a:p>
          <a:p>
            <a:r>
              <a:rPr lang="az-Latn-AZ" dirty="0"/>
              <a:t>AH+, DM+, ÜİX+/2il əvvəl PCİ, TİA+/2ay öncə, </a:t>
            </a:r>
            <a:r>
              <a:rPr lang="az-Latn-AZ" b="1" dirty="0"/>
              <a:t>Paroksizmal AF+</a:t>
            </a:r>
          </a:p>
          <a:p>
            <a:r>
              <a:rPr lang="az-Latn-AZ" dirty="0"/>
              <a:t>İstifadə etdiyi dərmanlar: Perindopril/amlodipin 10/10, Konkor 5mg/sutka, Rivoxaban 20mg/sutka</a:t>
            </a:r>
          </a:p>
          <a:p>
            <a:r>
              <a:rPr lang="az-Latn-AZ" dirty="0"/>
              <a:t>Son 2 həftə Nimesulid100mg/sutka qəbul (oynaq ağrısı səbəbilə)</a:t>
            </a:r>
          </a:p>
          <a:p>
            <a:r>
              <a:rPr lang="az-Latn-AZ" dirty="0"/>
              <a:t>Şikayəti: halsızlıq, başgicəllənmə, son 2-3 gündə qara qusma,melena</a:t>
            </a:r>
          </a:p>
          <a:p>
            <a:r>
              <a:rPr lang="az-Latn-AZ" dirty="0"/>
              <a:t>Laborator testlər: Hgb 8 g/dL,  PLT 126</a:t>
            </a:r>
          </a:p>
          <a:p>
            <a:r>
              <a:rPr lang="az-Latn-AZ" dirty="0"/>
              <a:t>Hemodinamik olaraq: AT 90/50mmHG, Ps 110 v/d, ritmikdir</a:t>
            </a:r>
          </a:p>
          <a:p>
            <a:r>
              <a:rPr lang="az-Latn-AZ" dirty="0"/>
              <a:t> Xəstəyə EQDS icra edilir. Nəticə: mədənin CR</a:t>
            </a:r>
          </a:p>
          <a:p>
            <a:pPr marL="0" indent="0">
              <a:buNone/>
            </a:pPr>
            <a:endParaRPr lang="az-Latn-A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66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                    </a:t>
            </a:r>
            <a:r>
              <a:rPr lang="az-Latn-AZ" sz="6000" b="1" dirty="0">
                <a:solidFill>
                  <a:srgbClr val="FF0000"/>
                </a:solidFill>
              </a:rPr>
              <a:t>ƏSAS SUALLAR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4800" dirty="0"/>
              <a:t>Qanamanın növü nədir?</a:t>
            </a:r>
          </a:p>
          <a:p>
            <a:r>
              <a:rPr lang="az-Latn-AZ" sz="4800" dirty="0"/>
              <a:t>Xəstənin trombotik və qanama riski necədir?</a:t>
            </a:r>
          </a:p>
          <a:p>
            <a:r>
              <a:rPr lang="az-Latn-AZ" sz="4800" dirty="0"/>
              <a:t>Təkrari Antikoaqulyant başlanılsınmı?</a:t>
            </a:r>
          </a:p>
          <a:p>
            <a:endParaRPr lang="az-Latn-AZ" sz="4800" dirty="0"/>
          </a:p>
          <a:p>
            <a:endParaRPr lang="az-Latn-AZ" sz="4800" dirty="0"/>
          </a:p>
        </p:txBody>
      </p:sp>
    </p:spTree>
    <p:extLst>
      <p:ext uri="{BB962C8B-B14F-4D97-AF65-F5344CB8AC3E}">
        <p14:creationId xmlns:p14="http://schemas.microsoft.com/office/powerpoint/2010/main" val="213882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836" y="969818"/>
            <a:ext cx="889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>
                <a:solidFill>
                  <a:srgbClr val="FF0000"/>
                </a:solidFill>
              </a:rPr>
              <a:t>Təkrər antikoaqulyasiya uçun yüksək trombotik riski olanlar: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836" y="2646218"/>
            <a:ext cx="84374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az-Latn-AZ" sz="3600" dirty="0"/>
              <a:t>Mexanik protez qapaq +/- AF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z-Latn-AZ" sz="3600" dirty="0"/>
              <a:t>Non-valvular AF     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z-Latn-AZ" sz="2800" b="1" dirty="0">
                <a:solidFill>
                  <a:schemeClr val="accent1"/>
                </a:solidFill>
              </a:rPr>
              <a:t>AF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az-Latn-AZ" sz="2800" b="1" dirty="0">
                <a:solidFill>
                  <a:schemeClr val="accent1"/>
                </a:solidFill>
              </a:rPr>
              <a:t>+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az-Latn-AZ" sz="2800" b="1" dirty="0">
                <a:solidFill>
                  <a:schemeClr val="accent1"/>
                </a:solidFill>
              </a:rPr>
              <a:t>CHA2</a:t>
            </a:r>
            <a:r>
              <a:rPr lang="ru-RU" sz="2800" b="1" dirty="0">
                <a:solidFill>
                  <a:schemeClr val="accent1"/>
                </a:solidFill>
              </a:rPr>
              <a:t> - </a:t>
            </a:r>
            <a:r>
              <a:rPr lang="az-Latn-AZ" sz="2800" b="1" dirty="0">
                <a:solidFill>
                  <a:schemeClr val="accent1"/>
                </a:solidFill>
              </a:rPr>
              <a:t>DS2</a:t>
            </a:r>
            <a:r>
              <a:rPr lang="ru-RU" sz="2800" b="1" dirty="0">
                <a:solidFill>
                  <a:schemeClr val="accent1"/>
                </a:solidFill>
              </a:rPr>
              <a:t> - </a:t>
            </a:r>
            <a:r>
              <a:rPr lang="az-Latn-AZ" sz="2800" b="1" dirty="0">
                <a:solidFill>
                  <a:schemeClr val="accent1"/>
                </a:solidFill>
              </a:rPr>
              <a:t>VASc ≥4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z-Latn-AZ" sz="2800" b="1" dirty="0">
                <a:solidFill>
                  <a:schemeClr val="accent1"/>
                </a:solidFill>
              </a:rPr>
              <a:t>İşemik insult/TİA- son 3ayda</a:t>
            </a:r>
          </a:p>
          <a:p>
            <a:pPr algn="just"/>
            <a:r>
              <a:rPr lang="az-Latn-AZ" sz="3600" dirty="0"/>
              <a:t>3.  Valvular AF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379586" y="5296907"/>
            <a:ext cx="1191491" cy="133003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7C154A0-9DA8-2BE1-B23E-395922F3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1954" r="29184" b="20053"/>
          <a:stretch/>
        </p:blipFill>
        <p:spPr>
          <a:xfrm>
            <a:off x="293510" y="163689"/>
            <a:ext cx="4075289" cy="2754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32C28-62B0-444C-BD04-B14825911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" r="693" b="37677"/>
          <a:stretch/>
        </p:blipFill>
        <p:spPr>
          <a:xfrm>
            <a:off x="4939836" y="50802"/>
            <a:ext cx="7229586" cy="3259221"/>
          </a:xfrm>
          <a:prstGeom prst="rect">
            <a:avLst/>
          </a:prstGeom>
        </p:spPr>
      </p:pic>
      <p:sp>
        <p:nvSpPr>
          <p:cNvPr id="4" name="Rectangle 5"/>
          <p:cNvSpPr/>
          <p:nvPr/>
        </p:nvSpPr>
        <p:spPr>
          <a:xfrm>
            <a:off x="1413712" y="801511"/>
            <a:ext cx="2955087" cy="36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4939836" y="666044"/>
            <a:ext cx="4075289" cy="372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3692C807-50EA-49AA-976B-39BCE174FDC1}"/>
              </a:ext>
            </a:extLst>
          </p:cNvPr>
          <p:cNvSpPr/>
          <p:nvPr/>
        </p:nvSpPr>
        <p:spPr>
          <a:xfrm>
            <a:off x="3299943" y="4119798"/>
            <a:ext cx="5486402" cy="899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F83BB-D0F3-4F8D-A24A-B1FB27F5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514" y="4239372"/>
            <a:ext cx="5350619" cy="536494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22BB6E27-B638-4476-913D-7EF35385E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55" t="41005" r="1871" b="52177"/>
          <a:stretch/>
        </p:blipFill>
        <p:spPr>
          <a:xfrm>
            <a:off x="1579147" y="5817148"/>
            <a:ext cx="9474058" cy="899652"/>
          </a:xfrm>
          <a:prstGeom prst="rect">
            <a:avLst/>
          </a:prstGeom>
        </p:spPr>
      </p:pic>
      <p:sp>
        <p:nvSpPr>
          <p:cNvPr id="18" name="Стрелка вниз 6">
            <a:extLst>
              <a:ext uri="{FF2B5EF4-FFF2-40B4-BE49-F238E27FC236}">
                <a16:creationId xmlns:a16="http://schemas.microsoft.com/office/drawing/2014/main" id="{16EC9E13-C09F-4827-A0E7-69AD7DF8F752}"/>
              </a:ext>
            </a:extLst>
          </p:cNvPr>
          <p:cNvSpPr/>
          <p:nvPr/>
        </p:nvSpPr>
        <p:spPr>
          <a:xfrm>
            <a:off x="5628100" y="5096108"/>
            <a:ext cx="467900" cy="66150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6">
            <a:extLst>
              <a:ext uri="{FF2B5EF4-FFF2-40B4-BE49-F238E27FC236}">
                <a16:creationId xmlns:a16="http://schemas.microsoft.com/office/drawing/2014/main" id="{8130B1CE-A937-4512-B37C-D0A5DEC77046}"/>
              </a:ext>
            </a:extLst>
          </p:cNvPr>
          <p:cNvSpPr/>
          <p:nvPr/>
        </p:nvSpPr>
        <p:spPr>
          <a:xfrm>
            <a:off x="5610578" y="3338658"/>
            <a:ext cx="496867" cy="692405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35A-018E-465D-A876-98A3D6B74A16}"/>
              </a:ext>
            </a:extLst>
          </p:cNvPr>
          <p:cNvSpPr txBox="1"/>
          <p:nvPr/>
        </p:nvSpPr>
        <p:spPr>
          <a:xfrm>
            <a:off x="959870" y="3507843"/>
            <a:ext cx="251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/>
              <a:t>HASBLED </a:t>
            </a:r>
            <a:r>
              <a:rPr lang="az-Latn-AZ" sz="2800" b="1" dirty="0">
                <a:solidFill>
                  <a:srgbClr val="FF0000"/>
                </a:solidFill>
              </a:rPr>
              <a:t>4</a:t>
            </a:r>
            <a:endParaRPr lang="tr-TR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8B270-BB16-4727-AA10-B50855541A85}"/>
              </a:ext>
            </a:extLst>
          </p:cNvPr>
          <p:cNvSpPr txBox="1"/>
          <p:nvPr/>
        </p:nvSpPr>
        <p:spPr>
          <a:xfrm>
            <a:off x="7665156" y="3444261"/>
            <a:ext cx="392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/>
              <a:t>CHA2 - DS2 – VASc </a:t>
            </a:r>
            <a:r>
              <a:rPr lang="az-Latn-AZ" sz="2800" b="1" dirty="0">
                <a:solidFill>
                  <a:srgbClr val="FF0000"/>
                </a:solidFill>
              </a:rPr>
              <a:t>6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22C800F1-1968-44AA-A5FB-A3D247D32F94}"/>
              </a:ext>
            </a:extLst>
          </p:cNvPr>
          <p:cNvSpPr/>
          <p:nvPr/>
        </p:nvSpPr>
        <p:spPr>
          <a:xfrm>
            <a:off x="1413711" y="1141652"/>
            <a:ext cx="2955087" cy="36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EB6BB258-2187-4507-B4CF-D30C06E6B104}"/>
              </a:ext>
            </a:extLst>
          </p:cNvPr>
          <p:cNvSpPr/>
          <p:nvPr/>
        </p:nvSpPr>
        <p:spPr>
          <a:xfrm>
            <a:off x="1413710" y="2220895"/>
            <a:ext cx="2955087" cy="36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D773C9A-8E3B-4689-88AA-D22C23F87419}"/>
              </a:ext>
            </a:extLst>
          </p:cNvPr>
          <p:cNvSpPr/>
          <p:nvPr/>
        </p:nvSpPr>
        <p:spPr>
          <a:xfrm>
            <a:off x="1413708" y="2567122"/>
            <a:ext cx="2955087" cy="36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9A9228CE-E3B5-45D9-9D71-F039B34819BF}"/>
              </a:ext>
            </a:extLst>
          </p:cNvPr>
          <p:cNvSpPr/>
          <p:nvPr/>
        </p:nvSpPr>
        <p:spPr>
          <a:xfrm>
            <a:off x="4939835" y="1629410"/>
            <a:ext cx="4075289" cy="400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DAD86B60-3467-468C-A75D-AB0E2E50D594}"/>
              </a:ext>
            </a:extLst>
          </p:cNvPr>
          <p:cNvSpPr/>
          <p:nvPr/>
        </p:nvSpPr>
        <p:spPr>
          <a:xfrm>
            <a:off x="4939830" y="2378582"/>
            <a:ext cx="4075291" cy="341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4CF8B08-FFB4-43AE-8E46-5C692FD2C787}"/>
              </a:ext>
            </a:extLst>
          </p:cNvPr>
          <p:cNvSpPr/>
          <p:nvPr/>
        </p:nvSpPr>
        <p:spPr>
          <a:xfrm>
            <a:off x="4939830" y="2030167"/>
            <a:ext cx="4075289" cy="319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CC35D60B-5CDA-40F6-AF87-66BBDF2AE103}"/>
              </a:ext>
            </a:extLst>
          </p:cNvPr>
          <p:cNvSpPr/>
          <p:nvPr/>
        </p:nvSpPr>
        <p:spPr>
          <a:xfrm>
            <a:off x="4939829" y="1306401"/>
            <a:ext cx="4075289" cy="329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3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Hansı OAC dializlə atılır?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4400" dirty="0"/>
              <a:t>VKA</a:t>
            </a:r>
          </a:p>
          <a:p>
            <a:r>
              <a:rPr lang="az-Latn-AZ" sz="4400" dirty="0"/>
              <a:t>Rivaroksaban</a:t>
            </a:r>
          </a:p>
          <a:p>
            <a:r>
              <a:rPr lang="az-Latn-AZ" sz="4400" dirty="0"/>
              <a:t>Apiksaban</a:t>
            </a:r>
          </a:p>
          <a:p>
            <a:r>
              <a:rPr lang="az-Latn-AZ" sz="4400" dirty="0"/>
              <a:t>Dabigatran</a:t>
            </a:r>
          </a:p>
          <a:p>
            <a:r>
              <a:rPr lang="az-Latn-AZ" sz="4400" dirty="0"/>
              <a:t>Edoxaban</a:t>
            </a:r>
          </a:p>
          <a:p>
            <a:pPr marL="0" indent="0">
              <a:buNone/>
            </a:pPr>
            <a:endParaRPr lang="az-Latn-AZ" sz="44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174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5" t="26109" r="6058" b="19657"/>
          <a:stretch/>
        </p:blipFill>
        <p:spPr>
          <a:xfrm>
            <a:off x="231058" y="339213"/>
            <a:ext cx="11960942" cy="5707626"/>
          </a:xfrm>
          <a:prstGeom prst="rect">
            <a:avLst/>
          </a:prstGeom>
        </p:spPr>
      </p:pic>
      <p:sp>
        <p:nvSpPr>
          <p:cNvPr id="3" name="Rectangle 8"/>
          <p:cNvSpPr/>
          <p:nvPr/>
        </p:nvSpPr>
        <p:spPr>
          <a:xfrm>
            <a:off x="6865148" y="1210605"/>
            <a:ext cx="2883536" cy="4792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290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4" y="-520700"/>
            <a:ext cx="10317931" cy="1725562"/>
          </a:xfrm>
        </p:spPr>
        <p:txBody>
          <a:bodyPr>
            <a:normAutofit/>
          </a:bodyPr>
          <a:lstStyle/>
          <a:p>
            <a:r>
              <a:rPr lang="az-Latn-AZ" b="1" dirty="0">
                <a:solidFill>
                  <a:srgbClr val="FF0000"/>
                </a:solidFill>
              </a:rPr>
              <a:t>Qanamada kim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az-Latn-AZ" b="1" dirty="0">
                <a:solidFill>
                  <a:srgbClr val="FF0000"/>
                </a:solidFill>
              </a:rPr>
              <a:t>günahkardır?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643" y="1296554"/>
            <a:ext cx="88180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z-Latn-AZ" sz="3600" dirty="0"/>
              <a:t>Dərman dozasına riayət edilmədi?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z-Latn-AZ" sz="3600" dirty="0"/>
              <a:t>İNR doğru təqib edilmədi?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z-Latn-AZ" sz="3600" dirty="0"/>
              <a:t>OAK təsirini artıran dərman kombinasiyası?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z-Latn-AZ" sz="3600" dirty="0"/>
              <a:t>Qanama riskini artıran dərman qəbulu?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14AB4-D31F-A94A-99F6-3D896DA67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48" y="3197175"/>
            <a:ext cx="6438900" cy="36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83127"/>
            <a:ext cx="10515600" cy="983673"/>
          </a:xfrm>
        </p:spPr>
        <p:txBody>
          <a:bodyPr/>
          <a:lstStyle/>
          <a:p>
            <a:r>
              <a:rPr lang="az-Latn-AZ" dirty="0"/>
              <a:t>               </a:t>
            </a:r>
            <a:r>
              <a:rPr lang="az-Latn-AZ" b="1" dirty="0"/>
              <a:t>XƏSTƏ TƏQDİMATI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423843"/>
            <a:ext cx="11132128" cy="5004665"/>
          </a:xfrm>
        </p:spPr>
        <p:txBody>
          <a:bodyPr>
            <a:normAutofit/>
          </a:bodyPr>
          <a:lstStyle/>
          <a:p>
            <a:r>
              <a:rPr lang="az-Latn-AZ" dirty="0"/>
              <a:t>60 yaşlı kişi</a:t>
            </a:r>
          </a:p>
          <a:p>
            <a:r>
              <a:rPr lang="az-Latn-AZ" dirty="0">
                <a:solidFill>
                  <a:srgbClr val="FF0000"/>
                </a:solidFill>
              </a:rPr>
              <a:t>AH+, DM+, </a:t>
            </a:r>
            <a:r>
              <a:rPr lang="az-Latn-AZ" dirty="0"/>
              <a:t>ÜİX-, Stroke-, </a:t>
            </a:r>
            <a:r>
              <a:rPr lang="az-Latn-AZ" b="1" dirty="0"/>
              <a:t>Paroksizmal AF</a:t>
            </a:r>
          </a:p>
          <a:p>
            <a:r>
              <a:rPr lang="az-Latn-AZ" dirty="0"/>
              <a:t>İstifadə etdiyi dərmanlar: Perindopril/indapamid 10/2.5, Varfarin 5mg/sutka, </a:t>
            </a:r>
            <a:r>
              <a:rPr lang="en-US" dirty="0" err="1"/>
              <a:t>Bisoprolol</a:t>
            </a:r>
            <a:r>
              <a:rPr lang="en-US" dirty="0"/>
              <a:t> </a:t>
            </a:r>
            <a:r>
              <a:rPr lang="az-Latn-AZ" dirty="0"/>
              <a:t>2</a:t>
            </a:r>
            <a:r>
              <a:rPr lang="en-US" dirty="0"/>
              <a:t>,5</a:t>
            </a:r>
            <a:r>
              <a:rPr lang="az-Latn-AZ" dirty="0"/>
              <a:t> mg, Rosuvastatin 20mg</a:t>
            </a:r>
          </a:p>
          <a:p>
            <a:r>
              <a:rPr lang="az-Latn-AZ" dirty="0"/>
              <a:t>Şikayəti: halsızlıq, başgicəllənmə, son 3 gündə qara nəcis</a:t>
            </a:r>
          </a:p>
          <a:p>
            <a:r>
              <a:rPr lang="az-Latn-AZ" dirty="0"/>
              <a:t>Laborator testlər: </a:t>
            </a:r>
            <a:r>
              <a:rPr lang="az-Latn-AZ" dirty="0">
                <a:solidFill>
                  <a:srgbClr val="FF0000"/>
                </a:solidFill>
              </a:rPr>
              <a:t>Hgb 7g/dL, İNR 4.3, </a:t>
            </a:r>
            <a:r>
              <a:rPr lang="en-US" dirty="0" err="1">
                <a:solidFill>
                  <a:srgbClr val="FF0000"/>
                </a:solidFill>
              </a:rPr>
              <a:t>kreatinin</a:t>
            </a:r>
            <a:r>
              <a:rPr lang="en-US" dirty="0">
                <a:solidFill>
                  <a:srgbClr val="FF0000"/>
                </a:solidFill>
              </a:rPr>
              <a:t> 1.</a:t>
            </a:r>
            <a:r>
              <a:rPr lang="az-Latn-AZ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mg/dl</a:t>
            </a:r>
          </a:p>
          <a:p>
            <a:r>
              <a:rPr lang="az-Latn-AZ" dirty="0"/>
              <a:t>Son 1 il requlyar alkoqol qəbulu var.</a:t>
            </a:r>
          </a:p>
          <a:p>
            <a:r>
              <a:rPr lang="en-US" dirty="0"/>
              <a:t>H</a:t>
            </a:r>
            <a:r>
              <a:rPr lang="az-Latn-AZ" dirty="0"/>
              <a:t>emodinamik olaraq: </a:t>
            </a:r>
            <a:r>
              <a:rPr lang="az-Latn-AZ" dirty="0">
                <a:solidFill>
                  <a:srgbClr val="FF0000"/>
                </a:solidFill>
              </a:rPr>
              <a:t>AT 80/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az-Latn-AZ" dirty="0">
                <a:solidFill>
                  <a:srgbClr val="FF0000"/>
                </a:solidFill>
              </a:rPr>
              <a:t>0mmHG</a:t>
            </a:r>
            <a:r>
              <a:rPr lang="az-Latn-AZ" dirty="0"/>
              <a:t>, Ps 115v/d, ritmikdir</a:t>
            </a:r>
          </a:p>
          <a:p>
            <a:r>
              <a:rPr lang="az-Latn-AZ" dirty="0"/>
              <a:t>Xəstəyə EQDS icra edilir. Nəticə: </a:t>
            </a:r>
            <a:r>
              <a:rPr lang="az-Latn-AZ" dirty="0">
                <a:solidFill>
                  <a:srgbClr val="FF0000"/>
                </a:solidFill>
              </a:rPr>
              <a:t>mədənin antral  hissəsində qanayan xora</a:t>
            </a:r>
            <a:r>
              <a:rPr lang="az-Latn-AZ" dirty="0"/>
              <a:t>.</a:t>
            </a:r>
          </a:p>
          <a:p>
            <a:pPr marL="0" indent="0">
              <a:buNone/>
            </a:pPr>
            <a:endParaRPr lang="az-Latn-AZ" dirty="0"/>
          </a:p>
          <a:p>
            <a:endParaRPr lang="az-Latn-AZ" dirty="0"/>
          </a:p>
          <a:p>
            <a:endParaRPr lang="az-Latn-AZ" sz="3200" dirty="0"/>
          </a:p>
        </p:txBody>
      </p:sp>
    </p:spTree>
    <p:extLst>
      <p:ext uri="{BB962C8B-B14F-4D97-AF65-F5344CB8AC3E}">
        <p14:creationId xmlns:p14="http://schemas.microsoft.com/office/powerpoint/2010/main" val="30801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515600" cy="1325563"/>
          </a:xfrm>
        </p:spPr>
        <p:txBody>
          <a:bodyPr/>
          <a:lstStyle/>
          <a:p>
            <a:r>
              <a:rPr lang="az-Latn-AZ" b="1" dirty="0"/>
              <a:t>                    </a:t>
            </a:r>
            <a:r>
              <a:rPr lang="az-Latn-AZ" b="1" dirty="0">
                <a:solidFill>
                  <a:srgbClr val="FF0000"/>
                </a:solidFill>
              </a:rPr>
              <a:t>ƏSAS SUALLAR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z-Latn-AZ" sz="4400" dirty="0"/>
              <a:t>Qanama ciddidirmi?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4400" dirty="0"/>
              <a:t>Qanamanı necə idarə edək?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4400" dirty="0"/>
              <a:t>Təkrari Antikoaqulyant nə zaman başlanılsın?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4400" dirty="0"/>
              <a:t>Antikoaqulyantı dəyişək?</a:t>
            </a:r>
          </a:p>
          <a:p>
            <a:endParaRPr lang="az-Latn-AZ" dirty="0"/>
          </a:p>
          <a:p>
            <a:endParaRPr lang="az-Latn-A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ECEAF-C501-0D10-A816-1B5160D5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97" y="1174750"/>
            <a:ext cx="1958683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227-7CA1-5069-D80F-4E523597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Z" dirty="0">
                <a:solidFill>
                  <a:srgbClr val="C00000"/>
                </a:solidFill>
              </a:rPr>
              <a:t>Hansı kritik nahiyyə qanaması deyildir (critical side bleeding)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363E8-2900-C215-F9B3-E6DFFD9B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4375"/>
            <a:ext cx="1958683" cy="450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767F2-72E4-0146-8A97-B18402B4EBB8}"/>
              </a:ext>
            </a:extLst>
          </p:cNvPr>
          <p:cNvSpPr txBox="1"/>
          <p:nvPr/>
        </p:nvSpPr>
        <p:spPr>
          <a:xfrm>
            <a:off x="3911600" y="2653575"/>
            <a:ext cx="75937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Z" sz="4000" dirty="0"/>
              <a:t>İntrakranial hemorragiya</a:t>
            </a:r>
          </a:p>
          <a:p>
            <a:pPr marL="342900" indent="-342900">
              <a:buFont typeface="+mj-lt"/>
              <a:buAutoNum type="arabicPeriod"/>
            </a:pPr>
            <a:r>
              <a:rPr lang="en-AZ" sz="4000" dirty="0"/>
              <a:t>Perikardial tamponad</a:t>
            </a:r>
          </a:p>
          <a:p>
            <a:pPr marL="342900" indent="-342900">
              <a:buFont typeface="+mj-lt"/>
              <a:buAutoNum type="arabicPeriod"/>
            </a:pPr>
            <a:r>
              <a:rPr lang="en-AZ" sz="4000" dirty="0"/>
              <a:t>Hemotoraks və ya intraabdominal</a:t>
            </a:r>
          </a:p>
          <a:p>
            <a:pPr marL="342900" indent="-342900">
              <a:buFont typeface="+mj-lt"/>
              <a:buAutoNum type="arabicPeriod"/>
            </a:pPr>
            <a:r>
              <a:rPr lang="en-AZ" sz="4000" dirty="0"/>
              <a:t>Qastrointertinal</a:t>
            </a:r>
          </a:p>
          <a:p>
            <a:pPr marL="342900" indent="-342900">
              <a:buFont typeface="+mj-lt"/>
              <a:buAutoNum type="arabicPeriod"/>
            </a:pPr>
            <a:r>
              <a:rPr lang="en-AZ" sz="4000" dirty="0"/>
              <a:t>Əzələ və oynaqdaxili</a:t>
            </a:r>
          </a:p>
        </p:txBody>
      </p:sp>
    </p:spTree>
    <p:extLst>
      <p:ext uri="{BB962C8B-B14F-4D97-AF65-F5344CB8AC3E}">
        <p14:creationId xmlns:p14="http://schemas.microsoft.com/office/powerpoint/2010/main" val="2632419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86" y="430439"/>
            <a:ext cx="10515600" cy="1325563"/>
          </a:xfrm>
        </p:spPr>
        <p:txBody>
          <a:bodyPr/>
          <a:lstStyle/>
          <a:p>
            <a:r>
              <a:rPr lang="az-Latn-AZ" dirty="0"/>
              <a:t>  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96458" y="558005"/>
            <a:ext cx="727099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3200" b="1" dirty="0">
                <a:solidFill>
                  <a:schemeClr val="tx1"/>
                </a:solidFill>
              </a:rPr>
              <a:t>        </a:t>
            </a:r>
            <a:r>
              <a:rPr lang="en-US" sz="3600" b="1" dirty="0" err="1">
                <a:solidFill>
                  <a:schemeClr val="tx1"/>
                </a:solidFill>
              </a:rPr>
              <a:t>Kritik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nahiy</a:t>
            </a:r>
            <a:r>
              <a:rPr lang="az-Latn-AZ" sz="3600" b="1" dirty="0">
                <a:solidFill>
                  <a:schemeClr val="tx1"/>
                </a:solidFill>
              </a:rPr>
              <a:t>əyə qanama nədir?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2086" y="2150269"/>
            <a:ext cx="2917371" cy="1446721"/>
          </a:xfrm>
          <a:prstGeom prst="roundRect">
            <a:avLst/>
          </a:prstGeom>
          <a:solidFill>
            <a:srgbClr val="FFCC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chemeClr val="accent5">
                    <a:lumMod val="50000"/>
                  </a:schemeClr>
                </a:solidFill>
              </a:rPr>
              <a:t>İntrakranial qanama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67454" y="2186954"/>
            <a:ext cx="3657601" cy="1596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 1. Toraks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2. Hava yolu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3. Perikardial 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4. Intraabdominal 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5. Oynaq və əzələ daxili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7229" y="2979175"/>
            <a:ext cx="2605313" cy="14895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b="1" dirty="0">
                <a:solidFill>
                  <a:schemeClr val="tx1"/>
                </a:solidFill>
              </a:rPr>
              <a:t>İntraluminal gastrointerstinal qanama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707912" y="1570186"/>
            <a:ext cx="849043" cy="50396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68814" y="1561221"/>
            <a:ext cx="1059543" cy="5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1086" y="4675474"/>
            <a:ext cx="277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>
                <a:solidFill>
                  <a:srgbClr val="FF0000"/>
                </a:solidFill>
              </a:rPr>
              <a:t>Cərrahi müdaxilə və hemostaz tələb edərsə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792737" y="3836876"/>
            <a:ext cx="0" cy="79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41744" y="3681664"/>
            <a:ext cx="21772" cy="79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8714" y="4568339"/>
            <a:ext cx="316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>
                <a:solidFill>
                  <a:srgbClr val="FF0000"/>
                </a:solidFill>
              </a:rPr>
              <a:t>Həmişə kritikdir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31956" y="4527213"/>
            <a:ext cx="1" cy="56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6786" y="5184034"/>
            <a:ext cx="365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000" dirty="0"/>
              <a:t> </a:t>
            </a:r>
            <a:r>
              <a:rPr lang="az-Latn-AZ" sz="2000" b="1" dirty="0">
                <a:solidFill>
                  <a:srgbClr val="FF0000"/>
                </a:solidFill>
              </a:rPr>
              <a:t>Kritik qanama hesab edilmir</a:t>
            </a:r>
          </a:p>
          <a:p>
            <a:pPr algn="ctr"/>
            <a:r>
              <a:rPr lang="az-Latn-AZ" sz="2000" b="1" dirty="0">
                <a:solidFill>
                  <a:srgbClr val="FF0000"/>
                </a:solidFill>
              </a:rPr>
              <a:t>Hemodinamik qeyri-stabilliyə səbəb olur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9" name="Picture 36"/>
          <p:cNvPicPr>
            <a:picLocks noChangeAspect="1"/>
          </p:cNvPicPr>
          <p:nvPr/>
        </p:nvPicPr>
        <p:blipFill rotWithShape="1">
          <a:blip r:embed="rId2"/>
          <a:srcRect l="49487" t="18655" r="31835" b="70738"/>
          <a:stretch/>
        </p:blipFill>
        <p:spPr>
          <a:xfrm>
            <a:off x="9891590" y="6217644"/>
            <a:ext cx="2300410" cy="6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19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{BEF56B7F-9EC6-CA4D-A71B-ED1E6DECD77B}tf10001124</Template>
  <TotalTime>1959</TotalTime>
  <Words>1192</Words>
  <Application>Microsoft Macintosh PowerPoint</Application>
  <PresentationFormat>Widescreen</PresentationFormat>
  <Paragraphs>240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BlinkMacSystemFont</vt:lpstr>
      <vt:lpstr>Calibri</vt:lpstr>
      <vt:lpstr>Calibri Light</vt:lpstr>
      <vt:lpstr>Cambria Math</vt:lpstr>
      <vt:lpstr>Wingdings</vt:lpstr>
      <vt:lpstr>Тема Office</vt:lpstr>
      <vt:lpstr>ANTİKOAQULYANT ALAN AF XƏSTƏLƏRİNDƏ QANAMANIN İDARƏ EDİLMƏSİ</vt:lpstr>
      <vt:lpstr>PowerPoint Presentation</vt:lpstr>
      <vt:lpstr>PowerPoint Presentation</vt:lpstr>
      <vt:lpstr>PowerPoint Presentation</vt:lpstr>
      <vt:lpstr>Qanamada kim  günahkardır?</vt:lpstr>
      <vt:lpstr>               XƏSTƏ TƏQDİMATI 1</vt:lpstr>
      <vt:lpstr>                    ƏSAS SUALLAR</vt:lpstr>
      <vt:lpstr>Hansı kritik nahiyyə qanaması deyildir (critical side bleeding) ?</vt:lpstr>
      <vt:lpstr>    </vt:lpstr>
      <vt:lpstr>PowerPoint Presentation</vt:lpstr>
      <vt:lpstr>PowerPoint Presentation</vt:lpstr>
      <vt:lpstr>PowerPoint Presentation</vt:lpstr>
      <vt:lpstr>PowerPoint Presentation</vt:lpstr>
      <vt:lpstr>       Hemodinamik  qeyri – stabillik nədir?  </vt:lpstr>
      <vt:lpstr>PowerPoint Presentation</vt:lpstr>
      <vt:lpstr>        Qanamaya yanaşmada 7 addım</vt:lpstr>
      <vt:lpstr>PowerPoint Presentation</vt:lpstr>
      <vt:lpstr>PowerPoint Presentation</vt:lpstr>
      <vt:lpstr>PowerPoint Presentation</vt:lpstr>
      <vt:lpstr>         Vitamin K istifadə edəkmi?</vt:lpstr>
      <vt:lpstr>  Qanama durdu, təkrar nə zaman başlayaq? </vt:lpstr>
      <vt:lpstr>PowerPoint Presentation</vt:lpstr>
      <vt:lpstr>PowerPoint Presentation</vt:lpstr>
      <vt:lpstr>               XƏSTƏ TƏQDİMATI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XƏSTƏ TƏQDİMATI 2</vt:lpstr>
      <vt:lpstr>                    ƏSAS SUALLAR</vt:lpstr>
      <vt:lpstr>PowerPoint Presentation</vt:lpstr>
      <vt:lpstr>PowerPoint Presentation</vt:lpstr>
      <vt:lpstr>Hansı OAC dializlə atılır?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ANTİKOAQULYANT ALAN AF XƏSTƏLƏRİNDƏ QANAMANIN İDARƏ EDİLMƏSİ</dc:title>
  <dc:creator>Günel Musayeva</dc:creator>
  <cp:lastModifiedBy>Emin Karimli</cp:lastModifiedBy>
  <cp:revision>517</cp:revision>
  <dcterms:created xsi:type="dcterms:W3CDTF">2022-09-13T05:58:31Z</dcterms:created>
  <dcterms:modified xsi:type="dcterms:W3CDTF">2022-09-25T05:01:48Z</dcterms:modified>
</cp:coreProperties>
</file>